
<file path=[Content_Types].xml><?xml version="1.0" encoding="utf-8"?>
<Types xmlns="http://schemas.openxmlformats.org/package/2006/content-types">
  <Default Extension="jpeg" ContentType="image/jpeg"/>
  <Default Extension="xlsx" ContentType="application/vnd.openxmlformats-officedocument.spreadsheetml.sheet"/>
  <Default Extension="bin" ContentType="application/vnd.openxmlformats-officedocument.oleObject"/>
  <Default Extension="wdp" ContentType="image/vnd.ms-photo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commentAuthors.xml" ContentType="application/vnd.openxmlformats-officedocument.presentationml.commentAuthors+xml"/>
  <Override PartName="/ppt/drawings/drawing1.xml" ContentType="application/vnd.openxmlformats-officedocument.drawingml.chartshapes+xml"/>
  <Override PartName="/ppt/ink/ink1.xml" ContentType="application/inkml+xml"/>
  <Override PartName="/ppt/ink/ink2.xml" ContentType="application/inkml+xml"/>
  <Override PartName="/ppt/ink/ink3.xml" ContentType="application/inkml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sldIdLst>
    <p:sldId id="299" r:id="rId3"/>
    <p:sldId id="256" r:id="rId4"/>
    <p:sldId id="264" r:id="rId6"/>
    <p:sldId id="257" r:id="rId7"/>
    <p:sldId id="269" r:id="rId8"/>
    <p:sldId id="275" r:id="rId9"/>
    <p:sldId id="262" r:id="rId10"/>
    <p:sldId id="287" r:id="rId11"/>
    <p:sldId id="300" r:id="rId12"/>
    <p:sldId id="333" r:id="rId13"/>
    <p:sldId id="358" r:id="rId14"/>
    <p:sldId id="359" r:id="rId15"/>
    <p:sldId id="360" r:id="rId16"/>
    <p:sldId id="301" r:id="rId17"/>
    <p:sldId id="305" r:id="rId18"/>
    <p:sldId id="308" r:id="rId19"/>
    <p:sldId id="309" r:id="rId20"/>
    <p:sldId id="361" r:id="rId21"/>
    <p:sldId id="362" r:id="rId22"/>
  </p:sldIdLst>
  <p:sldSz cx="11522075" cy="7200900"/>
  <p:notesSz cx="6858000" cy="9144000"/>
  <p:defaultTextStyle>
    <a:defPPr>
      <a:defRPr lang="zh-CN"/>
    </a:defPPr>
    <a:lvl1pPr marL="0" algn="l" defTabSz="104902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1pPr>
    <a:lvl2pPr marL="524510" algn="l" defTabSz="104902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2pPr>
    <a:lvl3pPr marL="1049020" algn="l" defTabSz="104902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3pPr>
    <a:lvl4pPr marL="1573530" algn="l" defTabSz="104902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4pPr>
    <a:lvl5pPr marL="2098040" algn="l" defTabSz="104902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5pPr>
    <a:lvl6pPr marL="2623185" algn="l" defTabSz="104902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6pPr>
    <a:lvl7pPr marL="3147695" algn="l" defTabSz="104902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7pPr>
    <a:lvl8pPr marL="3672205" algn="l" defTabSz="104902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8pPr>
    <a:lvl9pPr marL="4196715" algn="l" defTabSz="104902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周 理铜" initials="周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53" d="100"/>
          <a:sy n="53" d="100"/>
        </p:scale>
        <p:origin x="63" y="1125"/>
      </p:cViewPr>
      <p:guideLst>
        <p:guide orient="horz" pos="1542"/>
        <p:guide pos="362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6" Type="http://schemas.openxmlformats.org/officeDocument/2006/relationships/commentAuthors" Target="commentAuthors.xml"/><Relationship Id="rId25" Type="http://schemas.openxmlformats.org/officeDocument/2006/relationships/tableStyles" Target="tableStyles.xml"/><Relationship Id="rId24" Type="http://schemas.openxmlformats.org/officeDocument/2006/relationships/viewProps" Target="viewProps.xml"/><Relationship Id="rId23" Type="http://schemas.openxmlformats.org/officeDocument/2006/relationships/presProps" Target="presProps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../embeddings/oleObject1.bin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../embeddings/oleObject2.bin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2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3.xlsx"/></Relationships>
</file>

<file path=ppt/charts/_rels/chart6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.xml"/><Relationship Id="rId1" Type="http://schemas.openxmlformats.org/officeDocument/2006/relationships/oleObject" Target="../embeddings/oleObject3.bin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4.xlsx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5.xlsx"/></Relationships>
</file>

<file path=ppt/charts/_rels/chart9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6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legend>
      <c:legendPos val="r"/>
      <c:layout/>
      <c:overlay val="0"/>
      <c:txPr>
        <a:bodyPr rot="0" spcFirstLastPara="0" vertOverflow="ellipsis" vert="horz" wrap="square" anchor="ctr" anchorCtr="1"/>
        <a:lstStyle/>
        <a:p>
          <a:pPr>
            <a:defRPr lang="zh-CN" sz="18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txPr>
    <a:bodyPr/>
    <a:lstStyle/>
    <a:p>
      <a:pPr>
        <a:defRPr lang="zh-CN" sz="1800"/>
      </a:pPr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txPr>
    <a:bodyPr/>
    <a:lstStyle/>
    <a:p>
      <a:pPr>
        <a:defRPr lang="zh-CN"/>
      </a:pPr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txPr>
        <a:bodyPr rot="0" spcFirstLastPara="0" vertOverflow="ellipsis" vert="horz" wrap="square" anchor="ctr" anchorCtr="1"/>
        <a:lstStyle/>
        <a:p>
          <a:pPr>
            <a:defRPr lang="zh-CN" sz="18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</a:p>
      </c:txPr>
    </c:title>
    <c:autoTitleDeleted val="0"/>
    <c:plotArea>
      <c:layout>
        <c:manualLayout>
          <c:layoutTarget val="inner"/>
          <c:xMode val="edge"/>
          <c:yMode val="edge"/>
          <c:x val="0.0333240259861134"/>
          <c:y val="0.204656476763934"/>
          <c:w val="0.561103199865974"/>
          <c:h val="0.794608615099583"/>
        </c:manualLayout>
      </c:layout>
      <c:pieChart>
        <c:varyColors val="1"/>
        <c:ser>
          <c:idx val="0"/>
          <c:order val="0"/>
          <c:tx>
            <c:strRef>
              <c:f>'[Microsoft PowerPoint 中的图表]Sheet2'!$B$1</c:f>
              <c:strCache>
                <c:ptCount val="1"/>
                <c:pt idx="0">
                  <c:v>股权分配</c:v>
                </c:pt>
              </c:strCache>
            </c:strRef>
          </c:tx>
          <c:explosion val="0"/>
          <c:dPt>
            <c:idx val="0"/>
            <c:bubble3D val="0"/>
          </c:dPt>
          <c:dPt>
            <c:idx val="1"/>
            <c:bubble3D val="0"/>
          </c:dPt>
          <c:dPt>
            <c:idx val="2"/>
            <c:bubble3D val="0"/>
          </c:dPt>
          <c:dPt>
            <c:idx val="3"/>
            <c:bubble3D val="0"/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extLst>
              <c:ext xmlns:c15="http://schemas.microsoft.com/office/drawing/2012/chart" uri="{CE6537A1-D6FC-4f65-9D91-7224C49458BB}">
                <c15:layout/>
                <c15:showLeaderLines val="1"/>
                <c15:leaderLines/>
              </c:ext>
            </c:extLst>
          </c:dLbls>
          <c:cat>
            <c:strRef>
              <c:f>'[Microsoft PowerPoint 中的图表]Sheet2'!$A$2:$A$5</c:f>
              <c:strCache>
                <c:ptCount val="4"/>
                <c:pt idx="0">
                  <c:v>投资人</c:v>
                </c:pt>
                <c:pt idx="1">
                  <c:v>指导老师</c:v>
                </c:pt>
                <c:pt idx="2">
                  <c:v>团队成员</c:v>
                </c:pt>
                <c:pt idx="3">
                  <c:v>项目负责人</c:v>
                </c:pt>
              </c:strCache>
            </c:strRef>
          </c:cat>
          <c:val>
            <c:numRef>
              <c:f>'[Microsoft PowerPoint 中的图表]Sheet2'!$B$2:$B$5</c:f>
              <c:numCache>
                <c:formatCode>0%</c:formatCode>
                <c:ptCount val="4"/>
                <c:pt idx="0">
                  <c:v>0.1</c:v>
                </c:pt>
                <c:pt idx="1">
                  <c:v>0.1</c:v>
                </c:pt>
                <c:pt idx="2">
                  <c:v>0.3</c:v>
                </c:pt>
                <c:pt idx="3">
                  <c:v>0.5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ayout/>
      <c:overlay val="0"/>
      <c:txPr>
        <a:bodyPr rot="0" spcFirstLastPara="0" vertOverflow="ellipsis" vert="horz" wrap="square" anchor="ctr" anchorCtr="1"/>
        <a:lstStyle/>
        <a:p>
          <a:pPr>
            <a:defRPr lang="zh-CN" sz="10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txPr>
    <a:bodyPr/>
    <a:lstStyle/>
    <a:p>
      <a:pPr>
        <a:defRPr lang="zh-CN"/>
      </a:pPr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0.0468279010226092"/>
          <c:w val="0.799047424842694"/>
          <c:h val="0.953172098977391"/>
        </c:manualLayout>
      </c:layout>
      <c:pieChart>
        <c:varyColors val="1"/>
        <c:ser>
          <c:idx val="0"/>
          <c:order val="0"/>
          <c:explosion val="0"/>
          <c:dPt>
            <c:idx val="0"/>
            <c:bubble3D val="0"/>
          </c:dPt>
          <c:dPt>
            <c:idx val="1"/>
            <c:bubble3D val="0"/>
          </c:dPt>
          <c:dPt>
            <c:idx val="2"/>
            <c:bubble3D val="0"/>
          </c:dPt>
          <c:dPt>
            <c:idx val="3"/>
            <c:bubble3D val="0"/>
          </c:dPt>
          <c:dPt>
            <c:idx val="4"/>
            <c:bubble3D val="0"/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extLst>
              <c:ext xmlns:c15="http://schemas.microsoft.com/office/drawing/2012/chart" uri="{CE6537A1-D6FC-4f65-9D91-7224C49458BB}">
                <c15:layout/>
                <c15:showLeaderLines val="1"/>
                <c15:leaderLines/>
              </c:ext>
            </c:extLst>
          </c:dLbls>
          <c:cat>
            <c:strRef>
              <c:f>Sheet1!$A$1:$A$5</c:f>
              <c:strCache>
                <c:ptCount val="5"/>
                <c:pt idx="0">
                  <c:v>融资构成图</c:v>
                </c:pt>
                <c:pt idx="1">
                  <c:v>自筹</c:v>
                </c:pt>
                <c:pt idx="2">
                  <c:v>借款</c:v>
                </c:pt>
                <c:pt idx="3">
                  <c:v>补助</c:v>
                </c:pt>
                <c:pt idx="4">
                  <c:v>风投</c:v>
                </c:pt>
              </c:strCache>
            </c:strRef>
          </c:cat>
          <c:val>
            <c:numRef>
              <c:f>Sheet1!$B$1:$B$5</c:f>
              <c:numCache>
                <c:formatCode>General</c:formatCode>
                <c:ptCount val="5"/>
                <c:pt idx="1" c:formatCode="0%">
                  <c:v>0.45</c:v>
                </c:pt>
                <c:pt idx="2" c:formatCode="0%">
                  <c:v>0.3</c:v>
                </c:pt>
                <c:pt idx="3" c:formatCode="0%">
                  <c:v>0.1</c:v>
                </c:pt>
                <c:pt idx="4" c:formatCode="0%">
                  <c:v>0.15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egendEntry>
        <c:idx val="0"/>
        <c:delete val="1"/>
      </c:legendEntry>
      <c:layout>
        <c:manualLayout>
          <c:xMode val="edge"/>
          <c:yMode val="edge"/>
          <c:x val="0.818776800279655"/>
          <c:y val="0.348992699279402"/>
          <c:w val="0.159025576788627"/>
          <c:h val="0.283673259536631"/>
        </c:manualLayout>
      </c:layout>
      <c:overlay val="0"/>
      <c:txPr>
        <a:bodyPr rot="0" spcFirstLastPara="0" vertOverflow="ellipsis" vert="horz" wrap="square" anchor="ctr" anchorCtr="1"/>
        <a:lstStyle/>
        <a:p>
          <a:pPr>
            <a:defRPr lang="zh-CN" sz="10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txPr>
    <a:bodyPr/>
    <a:lstStyle/>
    <a:p>
      <a:pPr>
        <a:defRPr lang="zh-CN"/>
      </a:pPr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56184192"/>
        <c:axId val="56348032"/>
      </c:barChart>
      <c:catAx>
        <c:axId val="56184192"/>
        <c:scaling>
          <c:orientation val="minMax"/>
        </c:scaling>
        <c:delete val="0"/>
        <c:axPos val="b"/>
        <c:majorTickMark val="out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</a:p>
        </c:txPr>
        <c:crossAx val="56348032"/>
        <c:crosses val="autoZero"/>
        <c:auto val="1"/>
        <c:lblAlgn val="ctr"/>
        <c:lblOffset val="100"/>
        <c:noMultiLvlLbl val="0"/>
      </c:catAx>
      <c:valAx>
        <c:axId val="56348032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</a:p>
        </c:txPr>
        <c:crossAx val="5618419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txPr>
    <a:bodyPr/>
    <a:lstStyle/>
    <a:p>
      <a:pPr>
        <a:defRPr lang="zh-CN"/>
      </a:pPr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61263616"/>
        <c:axId val="161265152"/>
      </c:barChart>
      <c:catAx>
        <c:axId val="161263616"/>
        <c:scaling>
          <c:orientation val="minMax"/>
        </c:scaling>
        <c:delete val="0"/>
        <c:axPos val="b"/>
        <c:majorTickMark val="out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</a:p>
        </c:txPr>
        <c:crossAx val="161265152"/>
        <c:crosses val="autoZero"/>
        <c:auto val="1"/>
        <c:lblAlgn val="ctr"/>
        <c:lblOffset val="100"/>
        <c:noMultiLvlLbl val="0"/>
      </c:catAx>
      <c:valAx>
        <c:axId val="161265152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</a:p>
        </c:txPr>
        <c:crossAx val="16126361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txPr>
    <a:bodyPr/>
    <a:lstStyle/>
    <a:p>
      <a:pPr>
        <a:defRPr lang="zh-CN"/>
      </a:pPr>
    </a:p>
  </c:txPr>
  <c:externalData r:id="rId1">
    <c:autoUpdate val="0"/>
  </c:externalData>
  <c:userShapes r:id="rId2"/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1"/>
          <c:order val="1"/>
          <c:tx>
            <c:strRef>
              <c:f>Sheet1!$A$3</c:f>
              <c:strCache>
                <c:ptCount val="1"/>
                <c:pt idx="0">
                  <c:v>中国共享电动车投放规模（单位：万辆）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prstDash val="solid"/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Sheet1!$B$1:$F$1</c:f>
              <c:strCache>
                <c:ptCount val="5"/>
                <c:pt idx="0">
                  <c:v>2022年</c:v>
                </c:pt>
                <c:pt idx="1">
                  <c:v>2023年</c:v>
                </c:pt>
                <c:pt idx="2">
                  <c:v>2024年</c:v>
                </c:pt>
                <c:pt idx="3">
                  <c:v>2025年</c:v>
                </c:pt>
                <c:pt idx="4">
                  <c:v>2026年</c:v>
                </c:pt>
              </c:strCache>
            </c:strRef>
          </c:cat>
          <c:val>
            <c:numRef>
              <c:f>Sheet1!$B$3:$F$3</c:f>
              <c:numCache>
                <c:formatCode>General</c:formatCode>
                <c:ptCount val="5"/>
                <c:pt idx="0">
                  <c:v>495</c:v>
                </c:pt>
                <c:pt idx="1">
                  <c:v>595</c:v>
                </c:pt>
                <c:pt idx="2">
                  <c:v>700</c:v>
                </c:pt>
                <c:pt idx="3">
                  <c:v>800</c:v>
                </c:pt>
                <c:pt idx="4">
                  <c:v>900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axId val="191304064"/>
        <c:axId val="191306368"/>
      </c:barChart>
      <c:lineChart>
        <c:grouping val="standar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中国共享电动车的收入（单位：亿元）</c:v>
                </c:pt>
              </c:strCache>
            </c:strRef>
          </c:tx>
          <c:spPr>
            <a:ln w="28575" cap="rnd" cmpd="sng" algn="ctr">
              <a:solidFill>
                <a:schemeClr val="accent1"/>
              </a:solidFill>
              <a:prstDash val="solid"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 cap="flat" cmpd="sng" algn="ctr">
                <a:solidFill>
                  <a:schemeClr val="accent1"/>
                </a:solidFill>
                <a:prstDash val="solid"/>
                <a:round/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prstDash val="solid"/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Sheet1!$B$1:$F$1</c:f>
              <c:strCache>
                <c:ptCount val="5"/>
                <c:pt idx="0">
                  <c:v>2022年</c:v>
                </c:pt>
                <c:pt idx="1">
                  <c:v>2023年</c:v>
                </c:pt>
                <c:pt idx="2">
                  <c:v>2024年</c:v>
                </c:pt>
                <c:pt idx="3">
                  <c:v>2025年</c:v>
                </c:pt>
                <c:pt idx="4">
                  <c:v>2026年</c:v>
                </c:pt>
              </c:strCache>
            </c:strRef>
          </c:cat>
          <c:val>
            <c:numRef>
              <c:f>Sheet1!$B$2:$F$2</c:f>
              <c:numCache>
                <c:formatCode>General</c:formatCode>
                <c:ptCount val="5"/>
                <c:pt idx="0">
                  <c:v>102</c:v>
                </c:pt>
                <c:pt idx="1">
                  <c:v>129</c:v>
                </c:pt>
                <c:pt idx="2">
                  <c:v>168</c:v>
                </c:pt>
                <c:pt idx="3">
                  <c:v>200</c:v>
                </c:pt>
                <c:pt idx="4">
                  <c:v>230</c:v>
                </c:pt>
              </c:numCache>
            </c:numRef>
          </c:val>
          <c:smooth val="0"/>
        </c:ser>
        <c:dLbls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191607168"/>
        <c:axId val="191317504"/>
      </c:lineChart>
      <c:catAx>
        <c:axId val="191304064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prstDash val="solid"/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191306368"/>
        <c:crosses val="autoZero"/>
        <c:auto val="1"/>
        <c:lblAlgn val="ctr"/>
        <c:lblOffset val="100"/>
        <c:noMultiLvlLbl val="0"/>
      </c:catAx>
      <c:valAx>
        <c:axId val="1913063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prstDash val="solid"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prstDash val="solid"/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191304064"/>
        <c:crosses val="autoZero"/>
        <c:crossBetween val="between"/>
        <c:majorUnit val="100"/>
      </c:valAx>
      <c:catAx>
        <c:axId val="191607168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</a:p>
        </c:txPr>
        <c:crossAx val="191317504"/>
        <c:crosses val="autoZero"/>
        <c:auto val="1"/>
        <c:lblAlgn val="ctr"/>
        <c:lblOffset val="100"/>
        <c:noMultiLvlLbl val="0"/>
      </c:catAx>
      <c:valAx>
        <c:axId val="191317504"/>
        <c:scaling>
          <c:orientation val="minMax"/>
        </c:scaling>
        <c:delete val="0"/>
        <c:axPos val="r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noFill/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191607168"/>
        <c:crosses val="max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prstDash val="solid"/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</c:dTable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zh-CN"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  <c15:leaderLines/>
              </c:ext>
            </c:extLst>
          </c:dLbls>
          <c:cat>
            <c:strRef>
              <c:f>Sheet2!$A$1:$A$5</c:f>
              <c:strCache>
                <c:ptCount val="5"/>
                <c:pt idx="0">
                  <c:v>牛猫出行</c:v>
                </c:pt>
                <c:pt idx="1">
                  <c:v>青桔出行</c:v>
                </c:pt>
                <c:pt idx="2">
                  <c:v>哈啰出行</c:v>
                </c:pt>
                <c:pt idx="3">
                  <c:v>如意出行</c:v>
                </c:pt>
                <c:pt idx="4">
                  <c:v>E站</c:v>
                </c:pt>
              </c:strCache>
            </c:strRef>
          </c:cat>
          <c:val>
            <c:numRef>
              <c:f>Sheet2!$B$1:$B$5</c:f>
              <c:numCache>
                <c:formatCode>General</c:formatCode>
                <c:ptCount val="5"/>
                <c:pt idx="0">
                  <c:v>300</c:v>
                </c:pt>
                <c:pt idx="1">
                  <c:v>316</c:v>
                </c:pt>
                <c:pt idx="2">
                  <c:v>312</c:v>
                </c:pt>
                <c:pt idx="3">
                  <c:v>314</c:v>
                </c:pt>
                <c:pt idx="4">
                  <c:v>130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52915584"/>
        <c:axId val="52922624"/>
      </c:barChart>
      <c:catAx>
        <c:axId val="5291558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</a:p>
        </c:txPr>
        <c:crossAx val="52922624"/>
        <c:crosses val="autoZero"/>
        <c:auto val="1"/>
        <c:lblAlgn val="ctr"/>
        <c:lblOffset val="100"/>
        <c:noMultiLvlLbl val="0"/>
      </c:catAx>
      <c:valAx>
        <c:axId val="52922624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</a:p>
        </c:txPr>
        <c:crossAx val="5291558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txPr>
    <a:bodyPr/>
    <a:lstStyle/>
    <a:p>
      <a:pPr>
        <a:defRPr lang="zh-CN"/>
      </a:pPr>
    </a:p>
  </c:tx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牛猫出行</c:v>
                </c:pt>
              </c:strCache>
            </c:strRef>
          </c:tx>
          <c:dLbls>
            <c:delete val="1"/>
          </c:dLbls>
          <c:cat>
            <c:strRef>
              <c:f>Sheet1!$B$1:$G$1</c:f>
              <c:strCache>
                <c:ptCount val="6"/>
                <c:pt idx="0">
                  <c:v>1月</c:v>
                </c:pt>
                <c:pt idx="1">
                  <c:v>2月</c:v>
                </c:pt>
                <c:pt idx="2">
                  <c:v>3月</c:v>
                </c:pt>
                <c:pt idx="3">
                  <c:v>4月</c:v>
                </c:pt>
                <c:pt idx="4">
                  <c:v>5月</c:v>
                </c:pt>
                <c:pt idx="5">
                  <c:v>6月</c:v>
                </c:pt>
              </c:strCache>
            </c:strRef>
          </c:cat>
          <c:val>
            <c:numRef>
              <c:f>Sheet1!$B$2:$G$2</c:f>
              <c:numCache>
                <c:formatCode>General</c:formatCode>
                <c:ptCount val="6"/>
                <c:pt idx="0">
                  <c:v>60</c:v>
                </c:pt>
                <c:pt idx="1">
                  <c:v>55</c:v>
                </c:pt>
                <c:pt idx="2">
                  <c:v>58</c:v>
                </c:pt>
                <c:pt idx="3">
                  <c:v>60</c:v>
                </c:pt>
                <c:pt idx="4">
                  <c:v>59</c:v>
                </c:pt>
                <c:pt idx="5">
                  <c:v>60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青桔出行</c:v>
                </c:pt>
              </c:strCache>
            </c:strRef>
          </c:tx>
          <c:marker>
            <c:symbol val="square"/>
            <c:size val="5"/>
          </c:marker>
          <c:dLbls>
            <c:delete val="1"/>
          </c:dLbls>
          <c:cat>
            <c:strRef>
              <c:f>Sheet1!$B$1:$G$1</c:f>
              <c:strCache>
                <c:ptCount val="6"/>
                <c:pt idx="0">
                  <c:v>1月</c:v>
                </c:pt>
                <c:pt idx="1">
                  <c:v>2月</c:v>
                </c:pt>
                <c:pt idx="2">
                  <c:v>3月</c:v>
                </c:pt>
                <c:pt idx="3">
                  <c:v>4月</c:v>
                </c:pt>
                <c:pt idx="4">
                  <c:v>5月</c:v>
                </c:pt>
                <c:pt idx="5">
                  <c:v>6月</c:v>
                </c:pt>
              </c:strCache>
            </c:strRef>
          </c:cat>
          <c:val>
            <c:numRef>
              <c:f>Sheet1!$B$3:$G$3</c:f>
              <c:numCache>
                <c:formatCode>General</c:formatCode>
                <c:ptCount val="6"/>
                <c:pt idx="0">
                  <c:v>62</c:v>
                </c:pt>
                <c:pt idx="1">
                  <c:v>57</c:v>
                </c:pt>
                <c:pt idx="2">
                  <c:v>59</c:v>
                </c:pt>
                <c:pt idx="3">
                  <c:v>62</c:v>
                </c:pt>
                <c:pt idx="4">
                  <c:v>61</c:v>
                </c:pt>
                <c:pt idx="5">
                  <c:v>62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Sheet1!$A$4</c:f>
              <c:strCache>
                <c:ptCount val="1"/>
                <c:pt idx="0">
                  <c:v>哈罗出行</c:v>
                </c:pt>
              </c:strCache>
            </c:strRef>
          </c:tx>
          <c:spPr>
            <a:ln w="41275" cap="rnd" cmpd="sng" algn="ctr">
              <a:solidFill>
                <a:schemeClr val="accent3">
                  <a:shade val="95000"/>
                  <a:satMod val="105000"/>
                </a:schemeClr>
              </a:solidFill>
              <a:prstDash val="solid"/>
              <a:round/>
            </a:ln>
          </c:spPr>
          <c:marker>
            <c:symbol val="triangle"/>
            <c:size val="5"/>
            <c:spPr>
              <a:ln w="3175" cap="flat" cmpd="sng" algn="ctr">
                <a:solidFill>
                  <a:schemeClr val="accent3">
                    <a:shade val="95000"/>
                    <a:satMod val="105000"/>
                  </a:schemeClr>
                </a:solidFill>
                <a:prstDash val="solid"/>
                <a:round/>
              </a:ln>
            </c:spPr>
          </c:marker>
          <c:dLbls>
            <c:delete val="1"/>
          </c:dLbls>
          <c:cat>
            <c:strRef>
              <c:f>Sheet1!$B$1:$G$1</c:f>
              <c:strCache>
                <c:ptCount val="6"/>
                <c:pt idx="0">
                  <c:v>1月</c:v>
                </c:pt>
                <c:pt idx="1">
                  <c:v>2月</c:v>
                </c:pt>
                <c:pt idx="2">
                  <c:v>3月</c:v>
                </c:pt>
                <c:pt idx="3">
                  <c:v>4月</c:v>
                </c:pt>
                <c:pt idx="4">
                  <c:v>5月</c:v>
                </c:pt>
                <c:pt idx="5">
                  <c:v>6月</c:v>
                </c:pt>
              </c:strCache>
            </c:strRef>
          </c:cat>
          <c:val>
            <c:numRef>
              <c:f>Sheet1!$B$4:$G$4</c:f>
              <c:numCache>
                <c:formatCode>General</c:formatCode>
                <c:ptCount val="6"/>
                <c:pt idx="0">
                  <c:v>63</c:v>
                </c:pt>
                <c:pt idx="1">
                  <c:v>58</c:v>
                </c:pt>
                <c:pt idx="2">
                  <c:v>62</c:v>
                </c:pt>
                <c:pt idx="3">
                  <c:v>63</c:v>
                </c:pt>
                <c:pt idx="4">
                  <c:v>62</c:v>
                </c:pt>
                <c:pt idx="5">
                  <c:v>63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Sheet1!$A$5</c:f>
              <c:strCache>
                <c:ptCount val="1"/>
                <c:pt idx="0">
                  <c:v>E站</c:v>
                </c:pt>
              </c:strCache>
            </c:strRef>
          </c:tx>
          <c:dLbls>
            <c:delete val="1"/>
          </c:dLbls>
          <c:cat>
            <c:strRef>
              <c:f>Sheet1!$B$1:$G$1</c:f>
              <c:strCache>
                <c:ptCount val="6"/>
                <c:pt idx="0">
                  <c:v>1月</c:v>
                </c:pt>
                <c:pt idx="1">
                  <c:v>2月</c:v>
                </c:pt>
                <c:pt idx="2">
                  <c:v>3月</c:v>
                </c:pt>
                <c:pt idx="3">
                  <c:v>4月</c:v>
                </c:pt>
                <c:pt idx="4">
                  <c:v>5月</c:v>
                </c:pt>
                <c:pt idx="5">
                  <c:v>6月</c:v>
                </c:pt>
              </c:strCache>
            </c:strRef>
          </c:cat>
          <c:val>
            <c:numRef>
              <c:f>Sheet1!$B$5:$G$5</c:f>
              <c:numCache>
                <c:formatCode>General</c:formatCode>
                <c:ptCount val="6"/>
                <c:pt idx="0">
                  <c:v>45</c:v>
                </c:pt>
                <c:pt idx="1">
                  <c:v>40</c:v>
                </c:pt>
                <c:pt idx="2">
                  <c:v>42</c:v>
                </c:pt>
                <c:pt idx="3">
                  <c:v>45</c:v>
                </c:pt>
                <c:pt idx="4">
                  <c:v>43</c:v>
                </c:pt>
                <c:pt idx="5">
                  <c:v>45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12116224"/>
        <c:axId val="212117760"/>
      </c:lineChart>
      <c:catAx>
        <c:axId val="212116224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</a:p>
        </c:txPr>
        <c:crossAx val="212117760"/>
        <c:crosses val="autoZero"/>
        <c:auto val="1"/>
        <c:lblAlgn val="ctr"/>
        <c:lblOffset val="100"/>
        <c:noMultiLvlLbl val="0"/>
      </c:catAx>
      <c:valAx>
        <c:axId val="212117760"/>
        <c:scaling>
          <c:orientation val="minMax"/>
          <c:max val="65"/>
          <c:min val="40"/>
        </c:scaling>
        <c:delete val="0"/>
        <c:axPos val="l"/>
        <c:majorGridlines/>
        <c:numFmt formatCode="General" sourceLinked="1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</a:p>
        </c:txPr>
        <c:crossAx val="212116224"/>
        <c:crosses val="autoZero"/>
        <c:crossBetween val="between"/>
        <c:majorUnit val="2"/>
      </c:valAx>
      <c:dTable>
        <c:showHorzBorder val="1"/>
        <c:showVertBorder val="1"/>
        <c:showOutline val="1"/>
        <c:showKeys val="1"/>
        <c:txPr>
          <a:bodyPr rot="0" spcFirstLastPara="0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</a:p>
        </c:txPr>
      </c:dTable>
      <c:spPr>
        <a:ln w="0">
          <a:noFill/>
        </a:ln>
      </c:spPr>
    </c:plotArea>
    <c:plotVisOnly val="1"/>
    <c:dispBlanksAs val="gap"/>
    <c:showDLblsOverMax val="0"/>
  </c:chart>
  <c:spPr>
    <a:scene3d>
      <a:camera prst="orthographicFront"/>
      <a:lightRig rig="threePt" dir="t"/>
    </a:scene3d>
    <a:sp3d>
      <a:bevelT w="25400"/>
    </a:sp3d>
  </c:spPr>
  <c:txPr>
    <a:bodyPr/>
    <a:lstStyle/>
    <a:p>
      <a:pPr>
        <a:defRPr lang="zh-CN"/>
      </a:pPr>
    </a:p>
  </c:txPr>
  <c:externalData r:id="rId1">
    <c:autoUpdate val="0"/>
  </c:externalData>
</c:chartSpace>
</file>

<file path=ppt/drawing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46.png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</cdr:x>
      <cdr:y>0</cdr:y>
    </cdr:from>
    <cdr:to>
      <cdr:x>1</cdr:x>
      <cdr:y>1</cdr:y>
    </cdr:to>
    <cdr:pic xmlns:a="http://schemas.openxmlformats.org/drawingml/2006/main">
      <cdr:nvPicPr>
        <cdr:cNvPr id="2" name="图片 1"/>
        <cdr:cNvPicPr/>
      </cdr:nvPicPr>
      <cdr:blipFill>
        <a:blip xmlns:r="http://schemas.openxmlformats.org/officeDocument/2006/relationships" r:embed="rId1"/>
        <a:stretch>
          <a:fillRect/>
        </a:stretch>
      </cdr:blipFill>
      <cdr:spPr>
        <a:xfrm>
          <a:off x="0" y="0"/>
          <a:ext cx="8601858" cy="5273937"/>
        </a:xfrm>
        <a:prstGeom prst="rect">
          <a:avLst/>
        </a:prstGeom>
      </cdr:spPr>
    </cdr:pic>
  </cdr:relSizeAnchor>
</c:userShape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1023" units="cm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2.84167" units="1/cm"/>
        </inkml:channelProperties>
      </inkml:inkSource>
      <inkml:timestamp xml:id="ts0" timeString="2023-06-21T05:43: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24575,'2338'0'0,"-2321"1"0,0 1 0,-1 0 0,18 6 0,29 3 0,72-7-1275,-133-4 1185,25 0-6736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1023" units="cm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2.84167" units="1/cm"/>
        </inkml:channelProperties>
      </inkml:inkSource>
      <inkml:timestamp xml:id="ts0" timeString="2023-06-21T05:44: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24575,'1089'0'-1365,"-1062"0"-5461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1023" units="cm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2.84167" units="1/cm"/>
        </inkml:channelProperties>
      </inkml:inkSource>
      <inkml:timestamp xml:id="ts0" timeString="2023-06-21T05:44: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24575,'1359'0'-1365,"-1338"0"-5461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DCE13A-99B6-4D7C-BE30-BB7EFD6B734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A62A75-6D3F-46DF-A745-516257E695E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104902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524510" algn="l" defTabSz="104902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1049020" algn="l" defTabSz="104902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573530" algn="l" defTabSz="104902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2098040" algn="l" defTabSz="104902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2623185" algn="l" defTabSz="104902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3147695" algn="l" defTabSz="104902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3672205" algn="l" defTabSz="104902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4196715" algn="l" defTabSz="104902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A62A75-6D3F-46DF-A745-516257E695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784C1E-3BA8-41B6-811F-6C988BEE5CA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784C1E-3BA8-41B6-811F-6C988BEE5CA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784C1E-3BA8-41B6-811F-6C988BEE5CA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784C1E-3BA8-41B6-811F-6C988BEE5CA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784C1E-3BA8-41B6-811F-6C988BEE5CA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784C1E-3BA8-41B6-811F-6C988BEE5CA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784C1E-3BA8-41B6-811F-6C988BEE5CA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A769C4-3C53-4282-8AFF-D8F3FE01F58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0A74FD-9BB6-41A4-9821-D379D5C94B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89152D-3377-4382-B171-30B12E675D4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0A74FD-9BB6-41A4-9821-D379D5C94B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A769C4-3C53-4282-8AFF-D8F3FE01F58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2F6E8F-9C45-4845-BFDE-A0244D6A674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2F6E8F-9C45-4845-BFDE-A0244D6A674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2F6E8F-9C45-4845-BFDE-A0244D6A674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5D19B4-317D-4BF8-AE3C-BA9BF95B106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864156" y="2236949"/>
            <a:ext cx="9793764" cy="154352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728313" y="4080512"/>
            <a:ext cx="8065453" cy="184023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5245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49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735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98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6231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1476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6722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1967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Picture 2" descr="南昌理工学院教务网(点击进入)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3086" y="-7607"/>
            <a:ext cx="5328989" cy="817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353505" y="288371"/>
            <a:ext cx="2592467" cy="6144102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576104" y="288371"/>
            <a:ext cx="7585366" cy="6144102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0164" y="4627246"/>
            <a:ext cx="9793764" cy="1430178"/>
          </a:xfrm>
        </p:spPr>
        <p:txBody>
          <a:bodyPr anchor="t"/>
          <a:lstStyle>
            <a:lvl1pPr algn="l">
              <a:defRPr sz="4600" b="1" cap="all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10164" y="3052049"/>
            <a:ext cx="9793764" cy="1575196"/>
          </a:xfrm>
        </p:spPr>
        <p:txBody>
          <a:bodyPr anchor="b"/>
          <a:lstStyle>
            <a:lvl1pPr marL="0" indent="0">
              <a:buNone/>
              <a:defRPr sz="2300">
                <a:solidFill>
                  <a:schemeClr val="tx1">
                    <a:tint val="75000"/>
                  </a:schemeClr>
                </a:solidFill>
              </a:defRPr>
            </a:lvl1pPr>
            <a:lvl2pPr marL="52451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104902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57353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4pPr>
            <a:lvl5pPr marL="209804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5pPr>
            <a:lvl6pPr marL="2623185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6pPr>
            <a:lvl7pPr marL="3147695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7pPr>
            <a:lvl8pPr marL="3672205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8pPr>
            <a:lvl9pPr marL="4196715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576104" y="1680210"/>
            <a:ext cx="5088916" cy="475226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3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857055" y="1680210"/>
            <a:ext cx="5088916" cy="475226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3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576104" y="1611870"/>
            <a:ext cx="5090917" cy="671750"/>
          </a:xfrm>
        </p:spPr>
        <p:txBody>
          <a:bodyPr anchor="b"/>
          <a:lstStyle>
            <a:lvl1pPr marL="0" indent="0">
              <a:buNone/>
              <a:defRPr sz="2800" b="1"/>
            </a:lvl1pPr>
            <a:lvl2pPr marL="524510" indent="0">
              <a:buNone/>
              <a:defRPr sz="2300" b="1"/>
            </a:lvl2pPr>
            <a:lvl3pPr marL="1049020" indent="0">
              <a:buNone/>
              <a:defRPr sz="2100" b="1"/>
            </a:lvl3pPr>
            <a:lvl4pPr marL="1573530" indent="0">
              <a:buNone/>
              <a:defRPr sz="1800" b="1"/>
            </a:lvl4pPr>
            <a:lvl5pPr marL="2098040" indent="0">
              <a:buNone/>
              <a:defRPr sz="1800" b="1"/>
            </a:lvl5pPr>
            <a:lvl6pPr marL="2623185" indent="0">
              <a:buNone/>
              <a:defRPr sz="1800" b="1"/>
            </a:lvl6pPr>
            <a:lvl7pPr marL="3147695" indent="0">
              <a:buNone/>
              <a:defRPr sz="1800" b="1"/>
            </a:lvl7pPr>
            <a:lvl8pPr marL="3672205" indent="0">
              <a:buNone/>
              <a:defRPr sz="1800" b="1"/>
            </a:lvl8pPr>
            <a:lvl9pPr marL="4196715" indent="0">
              <a:buNone/>
              <a:defRPr sz="18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76104" y="2283618"/>
            <a:ext cx="5090917" cy="4148852"/>
          </a:xfrm>
        </p:spPr>
        <p:txBody>
          <a:bodyPr/>
          <a:lstStyle>
            <a:lvl1pPr>
              <a:defRPr sz="2800"/>
            </a:lvl1pPr>
            <a:lvl2pPr>
              <a:defRPr sz="2300"/>
            </a:lvl2pPr>
            <a:lvl3pPr>
              <a:defRPr sz="21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5853056" y="1611870"/>
            <a:ext cx="5092917" cy="671750"/>
          </a:xfrm>
        </p:spPr>
        <p:txBody>
          <a:bodyPr anchor="b"/>
          <a:lstStyle>
            <a:lvl1pPr marL="0" indent="0">
              <a:buNone/>
              <a:defRPr sz="2800" b="1"/>
            </a:lvl1pPr>
            <a:lvl2pPr marL="524510" indent="0">
              <a:buNone/>
              <a:defRPr sz="2300" b="1"/>
            </a:lvl2pPr>
            <a:lvl3pPr marL="1049020" indent="0">
              <a:buNone/>
              <a:defRPr sz="2100" b="1"/>
            </a:lvl3pPr>
            <a:lvl4pPr marL="1573530" indent="0">
              <a:buNone/>
              <a:defRPr sz="1800" b="1"/>
            </a:lvl4pPr>
            <a:lvl5pPr marL="2098040" indent="0">
              <a:buNone/>
              <a:defRPr sz="1800" b="1"/>
            </a:lvl5pPr>
            <a:lvl6pPr marL="2623185" indent="0">
              <a:buNone/>
              <a:defRPr sz="1800" b="1"/>
            </a:lvl6pPr>
            <a:lvl7pPr marL="3147695" indent="0">
              <a:buNone/>
              <a:defRPr sz="1800" b="1"/>
            </a:lvl7pPr>
            <a:lvl8pPr marL="3672205" indent="0">
              <a:buNone/>
              <a:defRPr sz="1800" b="1"/>
            </a:lvl8pPr>
            <a:lvl9pPr marL="4196715" indent="0">
              <a:buNone/>
              <a:defRPr sz="18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5853056" y="2283618"/>
            <a:ext cx="5092917" cy="4148852"/>
          </a:xfrm>
        </p:spPr>
        <p:txBody>
          <a:bodyPr/>
          <a:lstStyle>
            <a:lvl1pPr>
              <a:defRPr sz="2800"/>
            </a:lvl1pPr>
            <a:lvl2pPr>
              <a:defRPr sz="2300"/>
            </a:lvl2pPr>
            <a:lvl3pPr>
              <a:defRPr sz="21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6105" y="286704"/>
            <a:ext cx="3790684" cy="1220152"/>
          </a:xfrm>
        </p:spPr>
        <p:txBody>
          <a:bodyPr anchor="b"/>
          <a:lstStyle>
            <a:lvl1pPr algn="l">
              <a:defRPr sz="23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04813" y="286704"/>
            <a:ext cx="6441160" cy="6145767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800"/>
            </a:lvl3pPr>
            <a:lvl4pPr>
              <a:defRPr sz="2300"/>
            </a:lvl4pPr>
            <a:lvl5pPr>
              <a:defRPr sz="23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576105" y="1506856"/>
            <a:ext cx="3790684" cy="4925616"/>
          </a:xfrm>
        </p:spPr>
        <p:txBody>
          <a:bodyPr/>
          <a:lstStyle>
            <a:lvl1pPr marL="0" indent="0">
              <a:buNone/>
              <a:defRPr sz="1500"/>
            </a:lvl1pPr>
            <a:lvl2pPr marL="524510" indent="0">
              <a:buNone/>
              <a:defRPr sz="1400"/>
            </a:lvl2pPr>
            <a:lvl3pPr marL="1049020" indent="0">
              <a:buNone/>
              <a:defRPr sz="1200"/>
            </a:lvl3pPr>
            <a:lvl4pPr marL="1573530" indent="0">
              <a:buNone/>
              <a:defRPr sz="1000"/>
            </a:lvl4pPr>
            <a:lvl5pPr marL="2098040" indent="0">
              <a:buNone/>
              <a:defRPr sz="1000"/>
            </a:lvl5pPr>
            <a:lvl6pPr marL="2623185" indent="0">
              <a:buNone/>
              <a:defRPr sz="1000"/>
            </a:lvl6pPr>
            <a:lvl7pPr marL="3147695" indent="0">
              <a:buNone/>
              <a:defRPr sz="1000"/>
            </a:lvl7pPr>
            <a:lvl8pPr marL="3672205" indent="0">
              <a:buNone/>
              <a:defRPr sz="1000"/>
            </a:lvl8pPr>
            <a:lvl9pPr marL="4196715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258407" y="5040630"/>
            <a:ext cx="6913245" cy="595076"/>
          </a:xfrm>
        </p:spPr>
        <p:txBody>
          <a:bodyPr anchor="b"/>
          <a:lstStyle>
            <a:lvl1pPr algn="l">
              <a:defRPr sz="23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258407" y="643413"/>
            <a:ext cx="6913245" cy="4320540"/>
          </a:xfrm>
        </p:spPr>
        <p:txBody>
          <a:bodyPr/>
          <a:lstStyle>
            <a:lvl1pPr marL="0" indent="0">
              <a:buNone/>
              <a:defRPr sz="3700"/>
            </a:lvl1pPr>
            <a:lvl2pPr marL="524510" indent="0">
              <a:buNone/>
              <a:defRPr sz="3200"/>
            </a:lvl2pPr>
            <a:lvl3pPr marL="1049020" indent="0">
              <a:buNone/>
              <a:defRPr sz="2800"/>
            </a:lvl3pPr>
            <a:lvl4pPr marL="1573530" indent="0">
              <a:buNone/>
              <a:defRPr sz="2300"/>
            </a:lvl4pPr>
            <a:lvl5pPr marL="2098040" indent="0">
              <a:buNone/>
              <a:defRPr sz="2300"/>
            </a:lvl5pPr>
            <a:lvl6pPr marL="2623185" indent="0">
              <a:buNone/>
              <a:defRPr sz="2300"/>
            </a:lvl6pPr>
            <a:lvl7pPr marL="3147695" indent="0">
              <a:buNone/>
              <a:defRPr sz="2300"/>
            </a:lvl7pPr>
            <a:lvl8pPr marL="3672205" indent="0">
              <a:buNone/>
              <a:defRPr sz="2300"/>
            </a:lvl8pPr>
            <a:lvl9pPr marL="4196715" indent="0">
              <a:buNone/>
              <a:defRPr sz="23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258407" y="5635705"/>
            <a:ext cx="6913245" cy="845105"/>
          </a:xfrm>
        </p:spPr>
        <p:txBody>
          <a:bodyPr/>
          <a:lstStyle>
            <a:lvl1pPr marL="0" indent="0">
              <a:buNone/>
              <a:defRPr sz="1500"/>
            </a:lvl1pPr>
            <a:lvl2pPr marL="524510" indent="0">
              <a:buNone/>
              <a:defRPr sz="1400"/>
            </a:lvl2pPr>
            <a:lvl3pPr marL="1049020" indent="0">
              <a:buNone/>
              <a:defRPr sz="1200"/>
            </a:lvl3pPr>
            <a:lvl4pPr marL="1573530" indent="0">
              <a:buNone/>
              <a:defRPr sz="1000"/>
            </a:lvl4pPr>
            <a:lvl5pPr marL="2098040" indent="0">
              <a:buNone/>
              <a:defRPr sz="1000"/>
            </a:lvl5pPr>
            <a:lvl6pPr marL="2623185" indent="0">
              <a:buNone/>
              <a:defRPr sz="1000"/>
            </a:lvl6pPr>
            <a:lvl7pPr marL="3147695" indent="0">
              <a:buNone/>
              <a:defRPr sz="1000"/>
            </a:lvl7pPr>
            <a:lvl8pPr marL="3672205" indent="0">
              <a:buNone/>
              <a:defRPr sz="1000"/>
            </a:lvl8pPr>
            <a:lvl9pPr marL="4196715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image" Target="../media/image2.jpeg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10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576106" y="288371"/>
            <a:ext cx="10369868" cy="1200150"/>
          </a:xfrm>
          <a:prstGeom prst="rect">
            <a:avLst/>
          </a:prstGeom>
        </p:spPr>
        <p:txBody>
          <a:bodyPr vert="horz" lIns="104915" tIns="52458" rIns="104915" bIns="52458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576106" y="1680210"/>
            <a:ext cx="10369868" cy="4752261"/>
          </a:xfrm>
          <a:prstGeom prst="rect">
            <a:avLst/>
          </a:prstGeom>
        </p:spPr>
        <p:txBody>
          <a:bodyPr vert="horz" lIns="104915" tIns="52458" rIns="104915" bIns="52458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576106" y="6674168"/>
            <a:ext cx="2688484" cy="383382"/>
          </a:xfrm>
          <a:prstGeom prst="rect">
            <a:avLst/>
          </a:prstGeom>
        </p:spPr>
        <p:txBody>
          <a:bodyPr vert="horz" lIns="104915" tIns="52458" rIns="104915" bIns="52458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936709" y="6674168"/>
            <a:ext cx="3648658" cy="383382"/>
          </a:xfrm>
          <a:prstGeom prst="rect">
            <a:avLst/>
          </a:prstGeom>
        </p:spPr>
        <p:txBody>
          <a:bodyPr vert="horz" lIns="104915" tIns="52458" rIns="104915" bIns="52458" rtlCol="0" anchor="ctr"/>
          <a:lstStyle>
            <a:lvl1pPr algn="ct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257489" y="6674168"/>
            <a:ext cx="2688484" cy="383382"/>
          </a:xfrm>
          <a:prstGeom prst="rect">
            <a:avLst/>
          </a:prstGeom>
        </p:spPr>
        <p:txBody>
          <a:bodyPr vert="horz" lIns="104915" tIns="52458" rIns="104915" bIns="52458" rtlCol="0" anchor="ctr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1049020" rtl="0" eaLnBrk="1" latinLnBrk="0" hangingPunct="1">
        <a:spcBef>
          <a:spcPct val="0"/>
        </a:spcBef>
        <a:buNone/>
        <a:defRPr sz="5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93700" indent="-393700" algn="l" defTabSz="1049020" rtl="0" eaLnBrk="1" latinLnBrk="0" hangingPunct="1">
        <a:spcBef>
          <a:spcPct val="20000"/>
        </a:spcBef>
        <a:buFont typeface="Arial" panose="020B0604020202020204" pitchFamily="34" charset="0"/>
        <a:buChar char="•"/>
        <a:defRPr sz="3700" kern="1200">
          <a:solidFill>
            <a:schemeClr val="tx1"/>
          </a:solidFill>
          <a:latin typeface="+mn-lt"/>
          <a:ea typeface="+mn-ea"/>
          <a:cs typeface="+mn-cs"/>
        </a:defRPr>
      </a:lvl1pPr>
      <a:lvl2pPr marL="852170" indent="-327660" algn="l" defTabSz="1049020" rtl="0" eaLnBrk="1" latinLnBrk="0" hangingPunct="1">
        <a:spcBef>
          <a:spcPct val="20000"/>
        </a:spcBef>
        <a:buFont typeface="Arial" panose="020B0604020202020204" pitchFamily="34" charset="0"/>
        <a:buChar char="–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311275" indent="-262255" algn="l" defTabSz="1049020" rtl="0" eaLnBrk="1" latinLnBrk="0" hangingPunct="1">
        <a:spcBef>
          <a:spcPct val="20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835785" indent="-262255" algn="l" defTabSz="1049020" rtl="0" eaLnBrk="1" latinLnBrk="0" hangingPunct="1">
        <a:spcBef>
          <a:spcPct val="20000"/>
        </a:spcBef>
        <a:buFont typeface="Arial" panose="020B0604020202020204" pitchFamily="34" charset="0"/>
        <a:buChar char="–"/>
        <a:defRPr sz="2300" kern="1200">
          <a:solidFill>
            <a:schemeClr val="tx1"/>
          </a:solidFill>
          <a:latin typeface="+mn-lt"/>
          <a:ea typeface="+mn-ea"/>
          <a:cs typeface="+mn-cs"/>
        </a:defRPr>
      </a:lvl4pPr>
      <a:lvl5pPr marL="2360295" indent="-262255" algn="l" defTabSz="1049020" rtl="0" eaLnBrk="1" latinLnBrk="0" hangingPunct="1">
        <a:spcBef>
          <a:spcPct val="20000"/>
        </a:spcBef>
        <a:buFont typeface="Arial" panose="020B0604020202020204" pitchFamily="34" charset="0"/>
        <a:buChar char="»"/>
        <a:defRPr sz="2300" kern="1200">
          <a:solidFill>
            <a:schemeClr val="tx1"/>
          </a:solidFill>
          <a:latin typeface="+mn-lt"/>
          <a:ea typeface="+mn-ea"/>
          <a:cs typeface="+mn-cs"/>
        </a:defRPr>
      </a:lvl5pPr>
      <a:lvl6pPr marL="2885440" indent="-262255" algn="l" defTabSz="1049020" rtl="0" eaLnBrk="1" latinLnBrk="0" hangingPunct="1">
        <a:spcBef>
          <a:spcPct val="20000"/>
        </a:spcBef>
        <a:buFont typeface="Arial" panose="020B0604020202020204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6pPr>
      <a:lvl7pPr marL="3409950" indent="-262255" algn="l" defTabSz="1049020" rtl="0" eaLnBrk="1" latinLnBrk="0" hangingPunct="1">
        <a:spcBef>
          <a:spcPct val="20000"/>
        </a:spcBef>
        <a:buFont typeface="Arial" panose="020B0604020202020204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7pPr>
      <a:lvl8pPr marL="3934460" indent="-262255" algn="l" defTabSz="1049020" rtl="0" eaLnBrk="1" latinLnBrk="0" hangingPunct="1">
        <a:spcBef>
          <a:spcPct val="20000"/>
        </a:spcBef>
        <a:buFont typeface="Arial" panose="020B0604020202020204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8pPr>
      <a:lvl9pPr marL="4458970" indent="-262255" algn="l" defTabSz="1049020" rtl="0" eaLnBrk="1" latinLnBrk="0" hangingPunct="1">
        <a:spcBef>
          <a:spcPct val="20000"/>
        </a:spcBef>
        <a:buFont typeface="Arial" panose="020B0604020202020204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04902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24510" algn="l" defTabSz="104902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49020" algn="l" defTabSz="104902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573530" algn="l" defTabSz="104902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098040" algn="l" defTabSz="104902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623185" algn="l" defTabSz="104902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147695" algn="l" defTabSz="104902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672205" algn="l" defTabSz="104902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196715" algn="l" defTabSz="104902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1.png"/><Relationship Id="rId2" Type="http://schemas.openxmlformats.org/officeDocument/2006/relationships/image" Target="../media/image43.jpeg"/><Relationship Id="rId1" Type="http://schemas.openxmlformats.org/officeDocument/2006/relationships/image" Target="../media/image4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0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chart" Target="../charts/chart1.xml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5.png"/><Relationship Id="rId1" Type="http://schemas.openxmlformats.org/officeDocument/2006/relationships/image" Target="../media/image4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.xml"/><Relationship Id="rId1" Type="http://schemas.openxmlformats.org/officeDocument/2006/relationships/chart" Target="../charts/chart4.xml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1.xml"/><Relationship Id="rId2" Type="http://schemas.openxmlformats.org/officeDocument/2006/relationships/chart" Target="../charts/chart6.xml"/><Relationship Id="rId1" Type="http://schemas.openxmlformats.org/officeDocument/2006/relationships/chart" Target="../charts/chart5.xml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9.png"/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chart" Target="../charts/chart7.xml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1.xml"/><Relationship Id="rId2" Type="http://schemas.openxmlformats.org/officeDocument/2006/relationships/chart" Target="../charts/chart9.xml"/><Relationship Id="rId1" Type="http://schemas.openxmlformats.org/officeDocument/2006/relationships/chart" Target="../charts/chart8.xml"/></Relationships>
</file>

<file path=ppt/slides/_rels/slide1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6.xml"/><Relationship Id="rId6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53.jpeg"/><Relationship Id="rId3" Type="http://schemas.openxmlformats.org/officeDocument/2006/relationships/image" Target="../media/image52.png"/><Relationship Id="rId2" Type="http://schemas.openxmlformats.org/officeDocument/2006/relationships/image" Target="../media/image51.jpeg"/><Relationship Id="rId1" Type="http://schemas.openxmlformats.org/officeDocument/2006/relationships/image" Target="../media/image50.png"/></Relationships>
</file>

<file path=ppt/slides/_rels/slide1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7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58.png"/><Relationship Id="rId4" Type="http://schemas.openxmlformats.org/officeDocument/2006/relationships/image" Target="../media/image57.jpeg"/><Relationship Id="rId3" Type="http://schemas.openxmlformats.org/officeDocument/2006/relationships/image" Target="../media/image56.jpeg"/><Relationship Id="rId2" Type="http://schemas.openxmlformats.org/officeDocument/2006/relationships/image" Target="../media/image55.jpeg"/><Relationship Id="rId1" Type="http://schemas.openxmlformats.org/officeDocument/2006/relationships/image" Target="../media/image54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image" Target="../media/image14.png"/><Relationship Id="rId8" Type="http://schemas.openxmlformats.org/officeDocument/2006/relationships/image" Target="../media/image13.png"/><Relationship Id="rId7" Type="http://schemas.openxmlformats.org/officeDocument/2006/relationships/image" Target="../media/image12.png"/><Relationship Id="rId6" Type="http://schemas.openxmlformats.org/officeDocument/2006/relationships/customXml" Target="../ink/ink3.xml"/><Relationship Id="rId5" Type="http://schemas.openxmlformats.org/officeDocument/2006/relationships/image" Target="../media/image11.png"/><Relationship Id="rId4" Type="http://schemas.openxmlformats.org/officeDocument/2006/relationships/customXml" Target="../ink/ink2.xml"/><Relationship Id="rId3" Type="http://schemas.openxmlformats.org/officeDocument/2006/relationships/image" Target="../media/image10.png"/><Relationship Id="rId2" Type="http://schemas.openxmlformats.org/officeDocument/2006/relationships/customXml" Target="../ink/ink1.xml"/><Relationship Id="rId12" Type="http://schemas.openxmlformats.org/officeDocument/2006/relationships/notesSlide" Target="../notesSlides/notesSlide2.xml"/><Relationship Id="rId11" Type="http://schemas.openxmlformats.org/officeDocument/2006/relationships/slideLayout" Target="../slideLayouts/slideLayout1.xml"/><Relationship Id="rId10" Type="http://schemas.openxmlformats.org/officeDocument/2006/relationships/image" Target="../media/image15.png"/><Relationship Id="rId1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3" Type="http://schemas.openxmlformats.org/officeDocument/2006/relationships/image" Target="../media/image17.png"/><Relationship Id="rId2" Type="http://schemas.microsoft.com/office/2007/relationships/hdphoto" Target="../media/hdphoto1.wdp"/><Relationship Id="rId1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33.png"/><Relationship Id="rId7" Type="http://schemas.openxmlformats.org/officeDocument/2006/relationships/image" Target="../media/image32.png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0" Type="http://schemas.openxmlformats.org/officeDocument/2006/relationships/notesSlide" Target="../notesSlides/notesSlide6.xml"/><Relationship Id="rId1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7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image" Target="../media/image34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image" Target="../media/image3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002"/>
          <a:stretch>
            <a:fillRect/>
          </a:stretch>
        </p:blipFill>
        <p:spPr>
          <a:xfrm>
            <a:off x="2254964" y="0"/>
            <a:ext cx="7200900" cy="216009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193" y="1737613"/>
            <a:ext cx="11352650" cy="5880673"/>
          </a:xfrm>
          <a:prstGeom prst="rect">
            <a:avLst/>
          </a:prstGeom>
        </p:spPr>
      </p:pic>
      <p:sp>
        <p:nvSpPr>
          <p:cNvPr id="6" name="椭圆 5"/>
          <p:cNvSpPr/>
          <p:nvPr/>
        </p:nvSpPr>
        <p:spPr>
          <a:xfrm>
            <a:off x="906701" y="544216"/>
            <a:ext cx="1806738" cy="1757412"/>
          </a:xfrm>
          <a:prstGeom prst="ellipse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>
                <a:lumMod val="95000"/>
              </a:schemeClr>
            </a:solidFill>
          </a:ln>
          <a:effectLst>
            <a:outerShdw blurRad="279400" dist="279400" dir="6660000" algn="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5214" tIns="57607" rIns="115214" bIns="57607" spcCol="0" rtlCol="0" anchor="ctr"/>
          <a:lstStyle/>
          <a:p>
            <a:pPr algn="ctr"/>
            <a:r>
              <a:rPr lang="zh-CN" altLang="en-US" sz="55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</a:t>
            </a:r>
            <a:endParaRPr lang="zh-CN" altLang="en-US" sz="55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2256306" y="544216"/>
            <a:ext cx="1806738" cy="1757412"/>
          </a:xfrm>
          <a:prstGeom prst="ellipse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>
                <a:lumMod val="95000"/>
              </a:schemeClr>
            </a:solidFill>
          </a:ln>
          <a:effectLst>
            <a:outerShdw blurRad="279400" dist="279400" dir="6660000" algn="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5214" tIns="57607" rIns="115214" bIns="57607" spcCol="0" rtlCol="0" anchor="ctr"/>
          <a:lstStyle/>
          <a:p>
            <a:pPr algn="ctr"/>
            <a:r>
              <a:rPr lang="zh-CN" altLang="en-US" sz="55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能</a:t>
            </a:r>
            <a:endParaRPr lang="zh-CN" altLang="en-US" sz="55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3605911" y="544216"/>
            <a:ext cx="1806738" cy="1757412"/>
          </a:xfrm>
          <a:prstGeom prst="ellipse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>
                <a:lumMod val="95000"/>
              </a:schemeClr>
            </a:solidFill>
          </a:ln>
          <a:effectLst>
            <a:outerShdw blurRad="279400" dist="279400" dir="6660000" algn="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5214" tIns="57607" rIns="115214" bIns="57607" spcCol="0" rtlCol="0" anchor="ctr"/>
          <a:lstStyle/>
          <a:p>
            <a:pPr algn="ctr"/>
            <a:r>
              <a:rPr lang="zh-CN" altLang="en-US" sz="55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源</a:t>
            </a:r>
            <a:endParaRPr lang="zh-CN" altLang="en-US" sz="55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4955516" y="544216"/>
            <a:ext cx="1806738" cy="1757412"/>
          </a:xfrm>
          <a:prstGeom prst="ellipse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>
                <a:lumMod val="95000"/>
              </a:schemeClr>
            </a:solidFill>
          </a:ln>
          <a:effectLst>
            <a:outerShdw blurRad="279400" dist="279400" dir="6660000" algn="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5214" tIns="57607" rIns="115214" bIns="57607" spcCol="0" rtlCol="0" anchor="ctr"/>
          <a:lstStyle/>
          <a:p>
            <a:pPr algn="ctr"/>
            <a:r>
              <a:rPr lang="zh-CN" altLang="en-US" sz="55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共</a:t>
            </a:r>
            <a:endParaRPr lang="zh-CN" altLang="en-US" sz="55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6305121" y="544216"/>
            <a:ext cx="1806738" cy="1757412"/>
          </a:xfrm>
          <a:prstGeom prst="ellipse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>
                <a:lumMod val="95000"/>
              </a:schemeClr>
            </a:solidFill>
          </a:ln>
          <a:effectLst>
            <a:outerShdw blurRad="279400" dist="279400" dir="6660000" algn="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5214" tIns="57607" rIns="115214" bIns="57607" spcCol="0" rtlCol="0" anchor="ctr"/>
          <a:lstStyle/>
          <a:p>
            <a:pPr algn="ctr"/>
            <a:r>
              <a:rPr lang="zh-CN" altLang="en-US" sz="55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享</a:t>
            </a:r>
            <a:endParaRPr lang="zh-CN" altLang="en-US" sz="55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7654726" y="544216"/>
            <a:ext cx="1806738" cy="1757412"/>
          </a:xfrm>
          <a:prstGeom prst="ellipse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>
                <a:lumMod val="95000"/>
              </a:schemeClr>
            </a:solidFill>
          </a:ln>
          <a:effectLst>
            <a:outerShdw blurRad="279400" dist="279400" dir="6660000" algn="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5214" tIns="57607" rIns="115214" bIns="57607" spcCol="0" rtlCol="0" anchor="ctr"/>
          <a:lstStyle/>
          <a:p>
            <a:pPr algn="ctr"/>
            <a:r>
              <a:rPr lang="en-US" altLang="zh-CN" sz="55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</a:t>
            </a:r>
            <a:endParaRPr lang="zh-CN" altLang="en-US" sz="55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9004332" y="544216"/>
            <a:ext cx="1806738" cy="1757412"/>
          </a:xfrm>
          <a:prstGeom prst="ellipse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>
                <a:lumMod val="95000"/>
              </a:schemeClr>
            </a:solidFill>
          </a:ln>
          <a:effectLst>
            <a:outerShdw blurRad="279400" dist="279400" dir="6660000" algn="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5214" tIns="57607" rIns="115214" bIns="57607" spcCol="0" rtlCol="0" anchor="ctr"/>
          <a:lstStyle/>
          <a:p>
            <a:pPr algn="ctr"/>
            <a:r>
              <a:rPr lang="zh-CN" altLang="en-US" sz="55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站</a:t>
            </a:r>
            <a:endParaRPr lang="zh-CN" altLang="en-US" sz="55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TextBox 1"/>
          <p:cNvSpPr txBox="1"/>
          <p:nvPr/>
        </p:nvSpPr>
        <p:spPr>
          <a:xfrm>
            <a:off x="3806507" y="6840809"/>
            <a:ext cx="7869462" cy="7892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“环保战士”</a:t>
            </a:r>
            <a:r>
              <a:rPr lang="en-US" altLang="zh-CN" sz="2400" b="1" spc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400" b="1" spc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共享两轮车定义可持续发展</a:t>
            </a:r>
            <a:endParaRPr lang="zh-CN" altLang="en-US" sz="2400" b="1" spc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3000" spc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1477" y="5472588"/>
            <a:ext cx="1453399" cy="142104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53" presetClass="entr" presetSubtype="52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53" presetClass="entr" presetSubtype="528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53" presetClass="entr" presetSubtype="528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53" presetClass="entr" presetSubtype="528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53" presetClass="entr" presetSubtype="528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53" presetClass="entr" presetSubtype="528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528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 descr="C:\Users\Administrator\Desktop\政策.png政策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6162040" y="882650"/>
            <a:ext cx="5378450" cy="6257290"/>
          </a:xfrm>
          <a:prstGeom prst="rect">
            <a:avLst/>
          </a:prstGeom>
        </p:spPr>
      </p:pic>
      <p:pic>
        <p:nvPicPr>
          <p:cNvPr id="25" name="图片 24" descr="C:\Users\Administrator\Desktop\89c4680d19196009f18bd9e3270b8cf.jpg89c4680d19196009f18bd9e3270b8cf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5565" y="1751330"/>
            <a:ext cx="5956935" cy="5388610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76200" y="882650"/>
            <a:ext cx="5956300" cy="869315"/>
          </a:xfrm>
          <a:prstGeom prst="rect">
            <a:avLst/>
          </a:prstGeom>
          <a:solidFill>
            <a:srgbClr val="FFFFFF"/>
          </a:solidFill>
        </p:spPr>
        <p:txBody>
          <a:bodyPr lIns="0" tIns="0" rIns="0" bIns="0">
            <a:noAutofit/>
          </a:bodyPr>
          <a:lstStyle/>
          <a:p>
            <a:pPr indent="482600">
              <a:lnSpc>
                <a:spcPts val="3625"/>
              </a:lnSpc>
            </a:pPr>
            <a:r>
              <a:rPr lang="en-US" sz="2270" dirty="0">
                <a:latin typeface="楷体" panose="02010609060101010101" charset="-122"/>
                <a:ea typeface="楷体" panose="02010609060101010101" charset="-122"/>
              </a:rPr>
              <a:t>   </a:t>
            </a:r>
            <a:r>
              <a:rPr lang="en-US" sz="2270" dirty="0" err="1">
                <a:latin typeface="楷体" panose="02010609060101010101" charset="-122"/>
                <a:ea typeface="楷体" panose="02010609060101010101" charset="-122"/>
              </a:rPr>
              <a:t>团队深入贯彻落实</a:t>
            </a:r>
            <a:r>
              <a:rPr lang="en-US" sz="1890" dirty="0" err="1">
                <a:latin typeface="Arial" panose="020B0604020202020204"/>
                <a:ea typeface="Arial" panose="020B0604020202020204"/>
              </a:rPr>
              <a:t>«</a:t>
            </a:r>
            <a:r>
              <a:rPr lang="en-US" sz="2270" dirty="0" err="1">
                <a:latin typeface="楷体" panose="02010609060101010101" charset="-122"/>
                <a:ea typeface="楷体" panose="02010609060101010101" charset="-122"/>
              </a:rPr>
              <a:t>十</a:t>
            </a:r>
            <a:r>
              <a:rPr lang="zh-CN" altLang="en-US" sz="2270" dirty="0">
                <a:latin typeface="楷体" panose="02010609060101010101" charset="-122"/>
                <a:ea typeface="楷体" panose="02010609060101010101" charset="-122"/>
              </a:rPr>
              <a:t>四</a:t>
            </a:r>
            <a:r>
              <a:rPr lang="en-US" sz="2270" dirty="0">
                <a:latin typeface="楷体" panose="02010609060101010101" charset="-122"/>
                <a:ea typeface="楷体" panose="02010609060101010101" charset="-122"/>
              </a:rPr>
              <a:t>五 </a:t>
            </a:r>
            <a:r>
              <a:rPr lang="en-US" sz="2270" dirty="0" err="1">
                <a:latin typeface="楷体" panose="02010609060101010101" charset="-122"/>
                <a:ea typeface="楷体" panose="02010609060101010101" charset="-122"/>
              </a:rPr>
              <a:t>规划</a:t>
            </a:r>
            <a:r>
              <a:rPr lang="en-US" sz="1890" dirty="0">
                <a:latin typeface="Arial" panose="020B0604020202020204"/>
                <a:ea typeface="Arial" panose="020B0604020202020204"/>
              </a:rPr>
              <a:t>»</a:t>
            </a:r>
            <a:endParaRPr lang="en-US" sz="1890" dirty="0">
              <a:latin typeface="Arial" panose="020B0604020202020204"/>
              <a:ea typeface="Arial" panose="020B0604020202020204"/>
            </a:endParaRPr>
          </a:p>
          <a:p>
            <a:pPr indent="482600">
              <a:lnSpc>
                <a:spcPts val="3625"/>
              </a:lnSpc>
            </a:pPr>
            <a:r>
              <a:rPr lang="en-US" sz="2270" dirty="0">
                <a:latin typeface="楷体" panose="02010609060101010101" charset="-122"/>
                <a:ea typeface="楷体" panose="02010609060101010101" charset="-122"/>
              </a:rPr>
              <a:t>           </a:t>
            </a:r>
            <a:r>
              <a:rPr lang="en-US" sz="2270" dirty="0" err="1">
                <a:latin typeface="楷体" panose="02010609060101010101" charset="-122"/>
                <a:ea typeface="楷体" panose="02010609060101010101" charset="-122"/>
              </a:rPr>
              <a:t>推动</a:t>
            </a:r>
            <a:r>
              <a:rPr lang="en-US" sz="2400" b="1" dirty="0" err="1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工学结合</a:t>
            </a:r>
            <a:endParaRPr lang="zh-CN" sz="3025" b="1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3981450" y="1171575"/>
            <a:ext cx="293052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楷体" panose="02010609060101010101" charset="-122"/>
              <a:ea typeface="楷体" panose="02010609060101010101" charset="-122"/>
              <a:sym typeface="+mn-ea"/>
            </a:endParaRPr>
          </a:p>
          <a:p>
            <a:r>
              <a:rPr lang="en-US" dirty="0" err="1">
                <a:latin typeface="楷体" panose="02010609060101010101" charset="-122"/>
                <a:ea typeface="楷体" panose="02010609060101010101" charset="-122"/>
                <a:sym typeface="+mn-ea"/>
              </a:rPr>
              <a:t>围绕深化产教融合、校企合作、工学结合主线</a:t>
            </a:r>
            <a:endParaRPr lang="en-US" dirty="0">
              <a:latin typeface="楷体" panose="02010609060101010101" charset="-122"/>
              <a:ea typeface="楷体" panose="02010609060101010101" charset="-122"/>
            </a:endParaRPr>
          </a:p>
          <a:p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3981450" y="1527879"/>
            <a:ext cx="2807970" cy="720090"/>
          </a:xfrm>
          <a:prstGeom prst="rect">
            <a:avLst/>
          </a:prstGeom>
          <a:noFill/>
          <a:ln w="28575" cmpd="sng">
            <a:solidFill>
              <a:schemeClr val="bg1">
                <a:lumMod val="50000"/>
              </a:schemeClr>
            </a:solidFill>
            <a:prstDash val="solid"/>
          </a:ln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9" name="组合 68"/>
          <p:cNvGrpSpPr/>
          <p:nvPr/>
        </p:nvGrpSpPr>
        <p:grpSpPr>
          <a:xfrm>
            <a:off x="189229" y="485903"/>
            <a:ext cx="2453610" cy="443618"/>
            <a:chOff x="-1" y="298578"/>
            <a:chExt cx="2453610" cy="443618"/>
          </a:xfrm>
        </p:grpSpPr>
        <p:sp>
          <p:nvSpPr>
            <p:cNvPr id="70" name="矩形 69"/>
            <p:cNvSpPr/>
            <p:nvPr/>
          </p:nvSpPr>
          <p:spPr>
            <a:xfrm>
              <a:off x="-1" y="298578"/>
              <a:ext cx="720477" cy="312045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71" name="组合 70"/>
            <p:cNvGrpSpPr/>
            <p:nvPr/>
          </p:nvGrpSpPr>
          <p:grpSpPr>
            <a:xfrm>
              <a:off x="-1" y="648122"/>
              <a:ext cx="2453610" cy="94074"/>
              <a:chOff x="-1" y="648122"/>
              <a:chExt cx="2453610" cy="94074"/>
            </a:xfrm>
          </p:grpSpPr>
          <p:cxnSp>
            <p:nvCxnSpPr>
              <p:cNvPr id="72" name="直接连接符 71"/>
              <p:cNvCxnSpPr/>
              <p:nvPr/>
            </p:nvCxnSpPr>
            <p:spPr>
              <a:xfrm>
                <a:off x="-1" y="695159"/>
                <a:ext cx="2417780" cy="0"/>
              </a:xfrm>
              <a:prstGeom prst="line">
                <a:avLst/>
              </a:prstGeom>
              <a:ln w="1270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3" name="椭圆 72"/>
              <p:cNvSpPr/>
              <p:nvPr/>
            </p:nvSpPr>
            <p:spPr>
              <a:xfrm>
                <a:off x="2359535" y="648122"/>
                <a:ext cx="94074" cy="94074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66" name="TextBox 65"/>
          <p:cNvSpPr txBox="1"/>
          <p:nvPr/>
        </p:nvSpPr>
        <p:spPr>
          <a:xfrm>
            <a:off x="909706" y="407209"/>
            <a:ext cx="1503680" cy="4756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500" spc="1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引领教育</a:t>
            </a:r>
            <a:endParaRPr lang="zh-CN" altLang="en-US" sz="2500" spc="1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7" name="等腰三角形 66"/>
          <p:cNvSpPr/>
          <p:nvPr/>
        </p:nvSpPr>
        <p:spPr>
          <a:xfrm rot="5400000">
            <a:off x="2355616" y="545285"/>
            <a:ext cx="288032" cy="216024"/>
          </a:xfrm>
          <a:prstGeom prst="triangl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TextBox 67"/>
          <p:cNvSpPr txBox="1"/>
          <p:nvPr/>
        </p:nvSpPr>
        <p:spPr>
          <a:xfrm>
            <a:off x="2549188" y="458897"/>
            <a:ext cx="10098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TITLE BAR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6" name="直接箭头连接符 5"/>
          <p:cNvCxnSpPr/>
          <p:nvPr/>
        </p:nvCxnSpPr>
        <p:spPr>
          <a:xfrm flipV="1">
            <a:off x="6789420" y="1440180"/>
            <a:ext cx="988060" cy="95250"/>
          </a:xfrm>
          <a:prstGeom prst="straightConnector1">
            <a:avLst/>
          </a:prstGeom>
          <a:ln w="317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2" descr="南昌理工学院教务网(点击进入)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3086" y="-7607"/>
            <a:ext cx="5328989" cy="817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/>
      <p:bldP spid="67" grpId="0" bldLvl="0" animBg="1"/>
      <p:bldP spid="6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46"/>
          <p:cNvGrpSpPr/>
          <p:nvPr/>
        </p:nvGrpSpPr>
        <p:grpSpPr>
          <a:xfrm>
            <a:off x="-938073" y="558718"/>
            <a:ext cx="4761169" cy="2973278"/>
            <a:chOff x="-992615" y="210413"/>
            <a:chExt cx="5037996" cy="3146153"/>
          </a:xfrm>
        </p:grpSpPr>
        <p:sp>
          <p:nvSpPr>
            <p:cNvPr id="27" name="Freeform 8"/>
            <p:cNvSpPr/>
            <p:nvPr/>
          </p:nvSpPr>
          <p:spPr bwMode="auto">
            <a:xfrm rot="2700000">
              <a:off x="3105313" y="2485406"/>
              <a:ext cx="786389" cy="784117"/>
            </a:xfrm>
            <a:custGeom>
              <a:avLst/>
              <a:gdLst>
                <a:gd name="T0" fmla="*/ 83 w 346"/>
                <a:gd name="T1" fmla="*/ 345 h 345"/>
                <a:gd name="T2" fmla="*/ 0 w 346"/>
                <a:gd name="T3" fmla="*/ 262 h 345"/>
                <a:gd name="T4" fmla="*/ 263 w 346"/>
                <a:gd name="T5" fmla="*/ 0 h 345"/>
                <a:gd name="T6" fmla="*/ 346 w 346"/>
                <a:gd name="T7" fmla="*/ 82 h 345"/>
                <a:gd name="T8" fmla="*/ 83 w 346"/>
                <a:gd name="T9" fmla="*/ 345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6" h="345">
                  <a:moveTo>
                    <a:pt x="83" y="345"/>
                  </a:moveTo>
                  <a:lnTo>
                    <a:pt x="0" y="262"/>
                  </a:lnTo>
                  <a:lnTo>
                    <a:pt x="263" y="0"/>
                  </a:lnTo>
                  <a:lnTo>
                    <a:pt x="346" y="82"/>
                  </a:lnTo>
                  <a:lnTo>
                    <a:pt x="83" y="34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6415" tIns="43207" rIns="86415" bIns="43207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Source Sans Pro" panose="020B0503030403020204" charset="0"/>
                <a:ea typeface="+mn-ea"/>
                <a:cs typeface="+mn-cs"/>
              </a:endParaRPr>
            </a:p>
          </p:txBody>
        </p:sp>
        <p:sp>
          <p:nvSpPr>
            <p:cNvPr id="28" name="Freeform 12"/>
            <p:cNvSpPr/>
            <p:nvPr/>
          </p:nvSpPr>
          <p:spPr bwMode="auto">
            <a:xfrm rot="2700000">
              <a:off x="1875239" y="1855575"/>
              <a:ext cx="1679601" cy="656840"/>
            </a:xfrm>
            <a:custGeom>
              <a:avLst/>
              <a:gdLst>
                <a:gd name="T0" fmla="*/ 254 w 739"/>
                <a:gd name="T1" fmla="*/ 254 h 289"/>
                <a:gd name="T2" fmla="*/ 739 w 739"/>
                <a:gd name="T3" fmla="*/ 289 h 289"/>
                <a:gd name="T4" fmla="*/ 656 w 739"/>
                <a:gd name="T5" fmla="*/ 206 h 289"/>
                <a:gd name="T6" fmla="*/ 0 w 739"/>
                <a:gd name="T7" fmla="*/ 0 h 289"/>
                <a:gd name="T8" fmla="*/ 254 w 739"/>
                <a:gd name="T9" fmla="*/ 254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9" h="289">
                  <a:moveTo>
                    <a:pt x="254" y="254"/>
                  </a:moveTo>
                  <a:lnTo>
                    <a:pt x="739" y="289"/>
                  </a:lnTo>
                  <a:lnTo>
                    <a:pt x="656" y="206"/>
                  </a:lnTo>
                  <a:lnTo>
                    <a:pt x="0" y="0"/>
                  </a:lnTo>
                  <a:lnTo>
                    <a:pt x="254" y="254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6415" tIns="43207" rIns="86415" bIns="43207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Source Sans Pro" panose="020B0503030403020204" charset="0"/>
                <a:ea typeface="+mn-ea"/>
                <a:cs typeface="+mn-cs"/>
              </a:endParaRPr>
            </a:p>
          </p:txBody>
        </p:sp>
        <p:sp>
          <p:nvSpPr>
            <p:cNvPr id="29" name="Freeform 15"/>
            <p:cNvSpPr/>
            <p:nvPr/>
          </p:nvSpPr>
          <p:spPr bwMode="auto">
            <a:xfrm rot="2700000">
              <a:off x="3780600" y="2745641"/>
              <a:ext cx="265918" cy="263645"/>
            </a:xfrm>
            <a:custGeom>
              <a:avLst/>
              <a:gdLst>
                <a:gd name="T0" fmla="*/ 0 w 117"/>
                <a:gd name="T1" fmla="*/ 0 h 116"/>
                <a:gd name="T2" fmla="*/ 117 w 117"/>
                <a:gd name="T3" fmla="*/ 0 h 116"/>
                <a:gd name="T4" fmla="*/ 117 w 117"/>
                <a:gd name="T5" fmla="*/ 116 h 116"/>
                <a:gd name="T6" fmla="*/ 0 w 117"/>
                <a:gd name="T7" fmla="*/ 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7" h="116">
                  <a:moveTo>
                    <a:pt x="0" y="0"/>
                  </a:moveTo>
                  <a:lnTo>
                    <a:pt x="117" y="0"/>
                  </a:lnTo>
                  <a:lnTo>
                    <a:pt x="117" y="1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6415" tIns="43207" rIns="86415" bIns="43207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Source Sans Pro" panose="020B0503030403020204" charset="0"/>
                <a:ea typeface="+mn-ea"/>
                <a:cs typeface="+mn-cs"/>
              </a:endParaRPr>
            </a:p>
          </p:txBody>
        </p:sp>
        <p:sp>
          <p:nvSpPr>
            <p:cNvPr id="30" name="Freeform 18"/>
            <p:cNvSpPr>
              <a:spLocks noEditPoints="1"/>
            </p:cNvSpPr>
            <p:nvPr/>
          </p:nvSpPr>
          <p:spPr bwMode="auto">
            <a:xfrm rot="2700000">
              <a:off x="2191742" y="2151982"/>
              <a:ext cx="1795513" cy="613656"/>
            </a:xfrm>
            <a:custGeom>
              <a:avLst/>
              <a:gdLst>
                <a:gd name="T0" fmla="*/ 30 w 790"/>
                <a:gd name="T1" fmla="*/ 180 h 270"/>
                <a:gd name="T2" fmla="*/ 0 w 790"/>
                <a:gd name="T3" fmla="*/ 149 h 270"/>
                <a:gd name="T4" fmla="*/ 90 w 790"/>
                <a:gd name="T5" fmla="*/ 170 h 270"/>
                <a:gd name="T6" fmla="*/ 118 w 790"/>
                <a:gd name="T7" fmla="*/ 196 h 270"/>
                <a:gd name="T8" fmla="*/ 30 w 790"/>
                <a:gd name="T9" fmla="*/ 180 h 270"/>
                <a:gd name="T10" fmla="*/ 225 w 790"/>
                <a:gd name="T11" fmla="*/ 218 h 270"/>
                <a:gd name="T12" fmla="*/ 203 w 790"/>
                <a:gd name="T13" fmla="*/ 194 h 270"/>
                <a:gd name="T14" fmla="*/ 293 w 790"/>
                <a:gd name="T15" fmla="*/ 215 h 270"/>
                <a:gd name="T16" fmla="*/ 312 w 790"/>
                <a:gd name="T17" fmla="*/ 234 h 270"/>
                <a:gd name="T18" fmla="*/ 225 w 790"/>
                <a:gd name="T19" fmla="*/ 218 h 270"/>
                <a:gd name="T20" fmla="*/ 421 w 790"/>
                <a:gd name="T21" fmla="*/ 253 h 270"/>
                <a:gd name="T22" fmla="*/ 407 w 790"/>
                <a:gd name="T23" fmla="*/ 239 h 270"/>
                <a:gd name="T24" fmla="*/ 497 w 790"/>
                <a:gd name="T25" fmla="*/ 258 h 270"/>
                <a:gd name="T26" fmla="*/ 506 w 790"/>
                <a:gd name="T27" fmla="*/ 270 h 270"/>
                <a:gd name="T28" fmla="*/ 421 w 790"/>
                <a:gd name="T29" fmla="*/ 253 h 270"/>
                <a:gd name="T30" fmla="*/ 582 w 790"/>
                <a:gd name="T31" fmla="*/ 218 h 270"/>
                <a:gd name="T32" fmla="*/ 573 w 790"/>
                <a:gd name="T33" fmla="*/ 206 h 270"/>
                <a:gd name="T34" fmla="*/ 637 w 790"/>
                <a:gd name="T35" fmla="*/ 144 h 270"/>
                <a:gd name="T36" fmla="*/ 646 w 790"/>
                <a:gd name="T37" fmla="*/ 154 h 270"/>
                <a:gd name="T38" fmla="*/ 582 w 790"/>
                <a:gd name="T39" fmla="*/ 218 h 270"/>
                <a:gd name="T40" fmla="*/ 726 w 790"/>
                <a:gd name="T41" fmla="*/ 73 h 270"/>
                <a:gd name="T42" fmla="*/ 715 w 790"/>
                <a:gd name="T43" fmla="*/ 64 h 270"/>
                <a:gd name="T44" fmla="*/ 779 w 790"/>
                <a:gd name="T45" fmla="*/ 0 h 270"/>
                <a:gd name="T46" fmla="*/ 790 w 790"/>
                <a:gd name="T47" fmla="*/ 12 h 270"/>
                <a:gd name="T48" fmla="*/ 726 w 790"/>
                <a:gd name="T49" fmla="*/ 73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790" h="270">
                  <a:moveTo>
                    <a:pt x="30" y="180"/>
                  </a:moveTo>
                  <a:lnTo>
                    <a:pt x="0" y="149"/>
                  </a:lnTo>
                  <a:lnTo>
                    <a:pt x="90" y="170"/>
                  </a:lnTo>
                  <a:lnTo>
                    <a:pt x="118" y="196"/>
                  </a:lnTo>
                  <a:lnTo>
                    <a:pt x="30" y="180"/>
                  </a:lnTo>
                  <a:close/>
                  <a:moveTo>
                    <a:pt x="225" y="218"/>
                  </a:moveTo>
                  <a:lnTo>
                    <a:pt x="203" y="194"/>
                  </a:lnTo>
                  <a:lnTo>
                    <a:pt x="293" y="215"/>
                  </a:lnTo>
                  <a:lnTo>
                    <a:pt x="312" y="234"/>
                  </a:lnTo>
                  <a:lnTo>
                    <a:pt x="225" y="218"/>
                  </a:lnTo>
                  <a:close/>
                  <a:moveTo>
                    <a:pt x="421" y="253"/>
                  </a:moveTo>
                  <a:lnTo>
                    <a:pt x="407" y="239"/>
                  </a:lnTo>
                  <a:lnTo>
                    <a:pt x="497" y="258"/>
                  </a:lnTo>
                  <a:lnTo>
                    <a:pt x="506" y="270"/>
                  </a:lnTo>
                  <a:lnTo>
                    <a:pt x="421" y="253"/>
                  </a:lnTo>
                  <a:close/>
                  <a:moveTo>
                    <a:pt x="582" y="218"/>
                  </a:moveTo>
                  <a:lnTo>
                    <a:pt x="573" y="206"/>
                  </a:lnTo>
                  <a:lnTo>
                    <a:pt x="637" y="144"/>
                  </a:lnTo>
                  <a:lnTo>
                    <a:pt x="646" y="154"/>
                  </a:lnTo>
                  <a:lnTo>
                    <a:pt x="582" y="218"/>
                  </a:lnTo>
                  <a:close/>
                  <a:moveTo>
                    <a:pt x="726" y="73"/>
                  </a:moveTo>
                  <a:lnTo>
                    <a:pt x="715" y="64"/>
                  </a:lnTo>
                  <a:lnTo>
                    <a:pt x="779" y="0"/>
                  </a:lnTo>
                  <a:lnTo>
                    <a:pt x="790" y="12"/>
                  </a:lnTo>
                  <a:lnTo>
                    <a:pt x="726" y="7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6415" tIns="43207" rIns="86415" bIns="43207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Source Sans Pro" panose="020B0503030403020204" charset="0"/>
                <a:ea typeface="+mn-ea"/>
                <a:cs typeface="+mn-cs"/>
              </a:endParaRPr>
            </a:p>
          </p:txBody>
        </p:sp>
        <p:sp>
          <p:nvSpPr>
            <p:cNvPr id="31" name="Freeform 39"/>
            <p:cNvSpPr/>
            <p:nvPr/>
          </p:nvSpPr>
          <p:spPr bwMode="auto">
            <a:xfrm rot="2700000">
              <a:off x="-992615" y="210413"/>
              <a:ext cx="3111466" cy="3111466"/>
            </a:xfrm>
            <a:custGeom>
              <a:avLst/>
              <a:gdLst>
                <a:gd name="T0" fmla="*/ 253 w 1369"/>
                <a:gd name="T1" fmla="*/ 1369 h 1369"/>
                <a:gd name="T2" fmla="*/ 0 w 1369"/>
                <a:gd name="T3" fmla="*/ 1115 h 1369"/>
                <a:gd name="T4" fmla="*/ 1115 w 1369"/>
                <a:gd name="T5" fmla="*/ 0 h 1369"/>
                <a:gd name="T6" fmla="*/ 1369 w 1369"/>
                <a:gd name="T7" fmla="*/ 254 h 1369"/>
                <a:gd name="T8" fmla="*/ 253 w 1369"/>
                <a:gd name="T9" fmla="*/ 1369 h 13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69" h="1369">
                  <a:moveTo>
                    <a:pt x="253" y="1369"/>
                  </a:moveTo>
                  <a:lnTo>
                    <a:pt x="0" y="1115"/>
                  </a:lnTo>
                  <a:lnTo>
                    <a:pt x="1115" y="0"/>
                  </a:lnTo>
                  <a:lnTo>
                    <a:pt x="1369" y="254"/>
                  </a:lnTo>
                  <a:lnTo>
                    <a:pt x="253" y="136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6415" tIns="43207" rIns="86415" bIns="43207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Source Sans Pro" panose="020B0503030403020204" charset="0"/>
                <a:ea typeface="+mn-ea"/>
                <a:cs typeface="+mn-cs"/>
              </a:endParaRPr>
            </a:p>
          </p:txBody>
        </p:sp>
      </p:grpSp>
      <p:grpSp>
        <p:nvGrpSpPr>
          <p:cNvPr id="32" name="Group 47"/>
          <p:cNvGrpSpPr/>
          <p:nvPr/>
        </p:nvGrpSpPr>
        <p:grpSpPr>
          <a:xfrm>
            <a:off x="-842492" y="1506350"/>
            <a:ext cx="5356830" cy="2749332"/>
            <a:chOff x="-891477" y="1213143"/>
            <a:chExt cx="5668291" cy="2909186"/>
          </a:xfrm>
        </p:grpSpPr>
        <p:sp>
          <p:nvSpPr>
            <p:cNvPr id="33" name="Freeform 6"/>
            <p:cNvSpPr/>
            <p:nvPr/>
          </p:nvSpPr>
          <p:spPr bwMode="auto">
            <a:xfrm rot="2700000">
              <a:off x="3212968" y="2630495"/>
              <a:ext cx="1302316" cy="1302316"/>
            </a:xfrm>
            <a:custGeom>
              <a:avLst/>
              <a:gdLst>
                <a:gd name="T0" fmla="*/ 83 w 573"/>
                <a:gd name="T1" fmla="*/ 573 h 573"/>
                <a:gd name="T2" fmla="*/ 0 w 573"/>
                <a:gd name="T3" fmla="*/ 490 h 573"/>
                <a:gd name="T4" fmla="*/ 490 w 573"/>
                <a:gd name="T5" fmla="*/ 0 h 573"/>
                <a:gd name="T6" fmla="*/ 573 w 573"/>
                <a:gd name="T7" fmla="*/ 83 h 573"/>
                <a:gd name="T8" fmla="*/ 83 w 573"/>
                <a:gd name="T9" fmla="*/ 573 h 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3" h="573">
                  <a:moveTo>
                    <a:pt x="83" y="573"/>
                  </a:moveTo>
                  <a:lnTo>
                    <a:pt x="0" y="490"/>
                  </a:lnTo>
                  <a:lnTo>
                    <a:pt x="490" y="0"/>
                  </a:lnTo>
                  <a:lnTo>
                    <a:pt x="573" y="83"/>
                  </a:lnTo>
                  <a:lnTo>
                    <a:pt x="83" y="573"/>
                  </a:lnTo>
                  <a:close/>
                </a:path>
              </a:pathLst>
            </a:custGeom>
            <a:solidFill>
              <a:srgbClr val="0079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6415" tIns="43207" rIns="86415" bIns="43207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Source Sans Pro" panose="020B0503030403020204" charset="0"/>
                <a:ea typeface="+mn-ea"/>
                <a:cs typeface="+mn-cs"/>
              </a:endParaRPr>
            </a:p>
          </p:txBody>
        </p:sp>
        <p:sp>
          <p:nvSpPr>
            <p:cNvPr id="34" name="Freeform 10"/>
            <p:cNvSpPr/>
            <p:nvPr/>
          </p:nvSpPr>
          <p:spPr bwMode="auto">
            <a:xfrm rot="2700000">
              <a:off x="2041117" y="2781563"/>
              <a:ext cx="1227313" cy="375013"/>
            </a:xfrm>
            <a:custGeom>
              <a:avLst/>
              <a:gdLst>
                <a:gd name="T0" fmla="*/ 165 w 540"/>
                <a:gd name="T1" fmla="*/ 165 h 165"/>
                <a:gd name="T2" fmla="*/ 540 w 540"/>
                <a:gd name="T3" fmla="*/ 90 h 165"/>
                <a:gd name="T4" fmla="*/ 457 w 540"/>
                <a:gd name="T5" fmla="*/ 7 h 165"/>
                <a:gd name="T6" fmla="*/ 0 w 540"/>
                <a:gd name="T7" fmla="*/ 0 h 165"/>
                <a:gd name="T8" fmla="*/ 165 w 540"/>
                <a:gd name="T9" fmla="*/ 165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165">
                  <a:moveTo>
                    <a:pt x="165" y="165"/>
                  </a:moveTo>
                  <a:lnTo>
                    <a:pt x="540" y="90"/>
                  </a:lnTo>
                  <a:lnTo>
                    <a:pt x="457" y="7"/>
                  </a:lnTo>
                  <a:lnTo>
                    <a:pt x="0" y="0"/>
                  </a:lnTo>
                  <a:lnTo>
                    <a:pt x="165" y="165"/>
                  </a:lnTo>
                  <a:close/>
                </a:path>
              </a:pathLst>
            </a:custGeom>
            <a:solidFill>
              <a:srgbClr val="005B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6415" tIns="43207" rIns="86415" bIns="43207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Source Sans Pro" panose="020B0503030403020204" charset="0"/>
                <a:ea typeface="+mn-ea"/>
                <a:cs typeface="+mn-cs"/>
              </a:endParaRPr>
            </a:p>
          </p:txBody>
        </p:sp>
        <p:sp>
          <p:nvSpPr>
            <p:cNvPr id="35" name="Freeform 16"/>
            <p:cNvSpPr/>
            <p:nvPr/>
          </p:nvSpPr>
          <p:spPr bwMode="auto">
            <a:xfrm rot="2700000">
              <a:off x="4509759" y="3147225"/>
              <a:ext cx="263645" cy="270464"/>
            </a:xfrm>
            <a:custGeom>
              <a:avLst/>
              <a:gdLst>
                <a:gd name="T0" fmla="*/ 0 w 116"/>
                <a:gd name="T1" fmla="*/ 0 h 119"/>
                <a:gd name="T2" fmla="*/ 116 w 116"/>
                <a:gd name="T3" fmla="*/ 0 h 119"/>
                <a:gd name="T4" fmla="*/ 116 w 116"/>
                <a:gd name="T5" fmla="*/ 119 h 119"/>
                <a:gd name="T6" fmla="*/ 0 w 116"/>
                <a:gd name="T7" fmla="*/ 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6" h="119">
                  <a:moveTo>
                    <a:pt x="0" y="0"/>
                  </a:moveTo>
                  <a:lnTo>
                    <a:pt x="116" y="0"/>
                  </a:lnTo>
                  <a:lnTo>
                    <a:pt x="116" y="1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79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6415" tIns="43207" rIns="86415" bIns="43207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Source Sans Pro" panose="020B0503030403020204" charset="0"/>
                <a:ea typeface="+mn-ea"/>
                <a:cs typeface="+mn-cs"/>
              </a:endParaRPr>
            </a:p>
          </p:txBody>
        </p:sp>
        <p:sp>
          <p:nvSpPr>
            <p:cNvPr id="36" name="Freeform 20"/>
            <p:cNvSpPr>
              <a:spLocks noEditPoints="1"/>
            </p:cNvSpPr>
            <p:nvPr/>
          </p:nvSpPr>
          <p:spPr bwMode="auto">
            <a:xfrm rot="2700000">
              <a:off x="2476634" y="2377304"/>
              <a:ext cx="2061432" cy="1220495"/>
            </a:xfrm>
            <a:custGeom>
              <a:avLst/>
              <a:gdLst>
                <a:gd name="T0" fmla="*/ 19 w 907"/>
                <a:gd name="T1" fmla="*/ 537 h 537"/>
                <a:gd name="T2" fmla="*/ 0 w 907"/>
                <a:gd name="T3" fmla="*/ 516 h 537"/>
                <a:gd name="T4" fmla="*/ 90 w 907"/>
                <a:gd name="T5" fmla="*/ 509 h 537"/>
                <a:gd name="T6" fmla="*/ 109 w 907"/>
                <a:gd name="T7" fmla="*/ 527 h 537"/>
                <a:gd name="T8" fmla="*/ 19 w 907"/>
                <a:gd name="T9" fmla="*/ 537 h 537"/>
                <a:gd name="T10" fmla="*/ 221 w 907"/>
                <a:gd name="T11" fmla="*/ 518 h 537"/>
                <a:gd name="T12" fmla="*/ 204 w 907"/>
                <a:gd name="T13" fmla="*/ 501 h 537"/>
                <a:gd name="T14" fmla="*/ 294 w 907"/>
                <a:gd name="T15" fmla="*/ 497 h 537"/>
                <a:gd name="T16" fmla="*/ 308 w 907"/>
                <a:gd name="T17" fmla="*/ 511 h 537"/>
                <a:gd name="T18" fmla="*/ 221 w 907"/>
                <a:gd name="T19" fmla="*/ 518 h 537"/>
                <a:gd name="T20" fmla="*/ 396 w 907"/>
                <a:gd name="T21" fmla="*/ 490 h 537"/>
                <a:gd name="T22" fmla="*/ 405 w 907"/>
                <a:gd name="T23" fmla="*/ 490 h 537"/>
                <a:gd name="T24" fmla="*/ 467 w 907"/>
                <a:gd name="T25" fmla="*/ 428 h 537"/>
                <a:gd name="T26" fmla="*/ 476 w 907"/>
                <a:gd name="T27" fmla="*/ 438 h 537"/>
                <a:gd name="T28" fmla="*/ 417 w 907"/>
                <a:gd name="T29" fmla="*/ 499 h 537"/>
                <a:gd name="T30" fmla="*/ 408 w 907"/>
                <a:gd name="T31" fmla="*/ 501 h 537"/>
                <a:gd name="T32" fmla="*/ 396 w 907"/>
                <a:gd name="T33" fmla="*/ 490 h 537"/>
                <a:gd name="T34" fmla="*/ 557 w 907"/>
                <a:gd name="T35" fmla="*/ 359 h 537"/>
                <a:gd name="T36" fmla="*/ 547 w 907"/>
                <a:gd name="T37" fmla="*/ 348 h 537"/>
                <a:gd name="T38" fmla="*/ 609 w 907"/>
                <a:gd name="T39" fmla="*/ 284 h 537"/>
                <a:gd name="T40" fmla="*/ 621 w 907"/>
                <a:gd name="T41" fmla="*/ 295 h 537"/>
                <a:gd name="T42" fmla="*/ 557 w 907"/>
                <a:gd name="T43" fmla="*/ 359 h 537"/>
                <a:gd name="T44" fmla="*/ 699 w 907"/>
                <a:gd name="T45" fmla="*/ 215 h 537"/>
                <a:gd name="T46" fmla="*/ 689 w 907"/>
                <a:gd name="T47" fmla="*/ 206 h 537"/>
                <a:gd name="T48" fmla="*/ 753 w 907"/>
                <a:gd name="T49" fmla="*/ 142 h 537"/>
                <a:gd name="T50" fmla="*/ 763 w 907"/>
                <a:gd name="T51" fmla="*/ 151 h 537"/>
                <a:gd name="T52" fmla="*/ 699 w 907"/>
                <a:gd name="T53" fmla="*/ 215 h 537"/>
                <a:gd name="T54" fmla="*/ 843 w 907"/>
                <a:gd name="T55" fmla="*/ 73 h 537"/>
                <a:gd name="T56" fmla="*/ 831 w 907"/>
                <a:gd name="T57" fmla="*/ 61 h 537"/>
                <a:gd name="T58" fmla="*/ 895 w 907"/>
                <a:gd name="T59" fmla="*/ 0 h 537"/>
                <a:gd name="T60" fmla="*/ 907 w 907"/>
                <a:gd name="T61" fmla="*/ 9 h 537"/>
                <a:gd name="T62" fmla="*/ 843 w 907"/>
                <a:gd name="T63" fmla="*/ 73 h 5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07" h="537">
                  <a:moveTo>
                    <a:pt x="19" y="537"/>
                  </a:moveTo>
                  <a:lnTo>
                    <a:pt x="0" y="516"/>
                  </a:lnTo>
                  <a:lnTo>
                    <a:pt x="90" y="509"/>
                  </a:lnTo>
                  <a:lnTo>
                    <a:pt x="109" y="527"/>
                  </a:lnTo>
                  <a:lnTo>
                    <a:pt x="19" y="537"/>
                  </a:lnTo>
                  <a:close/>
                  <a:moveTo>
                    <a:pt x="221" y="518"/>
                  </a:moveTo>
                  <a:lnTo>
                    <a:pt x="204" y="501"/>
                  </a:lnTo>
                  <a:lnTo>
                    <a:pt x="294" y="497"/>
                  </a:lnTo>
                  <a:lnTo>
                    <a:pt x="308" y="511"/>
                  </a:lnTo>
                  <a:lnTo>
                    <a:pt x="221" y="518"/>
                  </a:lnTo>
                  <a:close/>
                  <a:moveTo>
                    <a:pt x="396" y="490"/>
                  </a:moveTo>
                  <a:lnTo>
                    <a:pt x="405" y="490"/>
                  </a:lnTo>
                  <a:lnTo>
                    <a:pt x="467" y="428"/>
                  </a:lnTo>
                  <a:lnTo>
                    <a:pt x="476" y="438"/>
                  </a:lnTo>
                  <a:lnTo>
                    <a:pt x="417" y="499"/>
                  </a:lnTo>
                  <a:lnTo>
                    <a:pt x="408" y="501"/>
                  </a:lnTo>
                  <a:lnTo>
                    <a:pt x="396" y="490"/>
                  </a:lnTo>
                  <a:close/>
                  <a:moveTo>
                    <a:pt x="557" y="359"/>
                  </a:moveTo>
                  <a:lnTo>
                    <a:pt x="547" y="348"/>
                  </a:lnTo>
                  <a:lnTo>
                    <a:pt x="609" y="284"/>
                  </a:lnTo>
                  <a:lnTo>
                    <a:pt x="621" y="295"/>
                  </a:lnTo>
                  <a:lnTo>
                    <a:pt x="557" y="359"/>
                  </a:lnTo>
                  <a:close/>
                  <a:moveTo>
                    <a:pt x="699" y="215"/>
                  </a:moveTo>
                  <a:lnTo>
                    <a:pt x="689" y="206"/>
                  </a:lnTo>
                  <a:lnTo>
                    <a:pt x="753" y="142"/>
                  </a:lnTo>
                  <a:lnTo>
                    <a:pt x="763" y="151"/>
                  </a:lnTo>
                  <a:lnTo>
                    <a:pt x="699" y="215"/>
                  </a:lnTo>
                  <a:close/>
                  <a:moveTo>
                    <a:pt x="843" y="73"/>
                  </a:moveTo>
                  <a:lnTo>
                    <a:pt x="831" y="61"/>
                  </a:lnTo>
                  <a:lnTo>
                    <a:pt x="895" y="0"/>
                  </a:lnTo>
                  <a:lnTo>
                    <a:pt x="907" y="9"/>
                  </a:lnTo>
                  <a:lnTo>
                    <a:pt x="843" y="7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6415" tIns="43207" rIns="86415" bIns="43207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Source Sans Pro" panose="020B0503030403020204" charset="0"/>
                <a:ea typeface="+mn-ea"/>
                <a:cs typeface="+mn-cs"/>
              </a:endParaRPr>
            </a:p>
          </p:txBody>
        </p:sp>
        <p:sp>
          <p:nvSpPr>
            <p:cNvPr id="37" name="Freeform 41"/>
            <p:cNvSpPr/>
            <p:nvPr/>
          </p:nvSpPr>
          <p:spPr bwMode="auto">
            <a:xfrm rot="2700000">
              <a:off x="-891477" y="1213143"/>
              <a:ext cx="2909186" cy="2909186"/>
            </a:xfrm>
            <a:custGeom>
              <a:avLst/>
              <a:gdLst>
                <a:gd name="T0" fmla="*/ 165 w 1280"/>
                <a:gd name="T1" fmla="*/ 1280 h 1280"/>
                <a:gd name="T2" fmla="*/ 0 w 1280"/>
                <a:gd name="T3" fmla="*/ 1115 h 1280"/>
                <a:gd name="T4" fmla="*/ 1115 w 1280"/>
                <a:gd name="T5" fmla="*/ 0 h 1280"/>
                <a:gd name="T6" fmla="*/ 1280 w 1280"/>
                <a:gd name="T7" fmla="*/ 165 h 1280"/>
                <a:gd name="T8" fmla="*/ 165 w 1280"/>
                <a:gd name="T9" fmla="*/ 1280 h 1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80" h="1280">
                  <a:moveTo>
                    <a:pt x="165" y="1280"/>
                  </a:moveTo>
                  <a:lnTo>
                    <a:pt x="0" y="1115"/>
                  </a:lnTo>
                  <a:lnTo>
                    <a:pt x="1115" y="0"/>
                  </a:lnTo>
                  <a:lnTo>
                    <a:pt x="1280" y="165"/>
                  </a:lnTo>
                  <a:lnTo>
                    <a:pt x="165" y="1280"/>
                  </a:lnTo>
                  <a:close/>
                </a:path>
              </a:pathLst>
            </a:custGeom>
            <a:solidFill>
              <a:srgbClr val="0079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6415" tIns="43207" rIns="86415" bIns="43207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Source Sans Pro" panose="020B0503030403020204" charset="0"/>
                <a:ea typeface="+mn-ea"/>
                <a:cs typeface="+mn-cs"/>
              </a:endParaRPr>
            </a:p>
          </p:txBody>
        </p:sp>
      </p:grpSp>
      <p:grpSp>
        <p:nvGrpSpPr>
          <p:cNvPr id="38" name="Group 48"/>
          <p:cNvGrpSpPr/>
          <p:nvPr/>
        </p:nvGrpSpPr>
        <p:grpSpPr>
          <a:xfrm>
            <a:off x="-1147633" y="2234836"/>
            <a:ext cx="7088704" cy="3219726"/>
            <a:chOff x="-1214359" y="1983985"/>
            <a:chExt cx="7500861" cy="3406930"/>
          </a:xfrm>
        </p:grpSpPr>
        <p:sp>
          <p:nvSpPr>
            <p:cNvPr id="39" name="Freeform 5"/>
            <p:cNvSpPr/>
            <p:nvPr/>
          </p:nvSpPr>
          <p:spPr bwMode="auto">
            <a:xfrm rot="2700000">
              <a:off x="3431459" y="2500243"/>
              <a:ext cx="2372805" cy="2372805"/>
            </a:xfrm>
            <a:custGeom>
              <a:avLst/>
              <a:gdLst>
                <a:gd name="T0" fmla="*/ 83 w 1044"/>
                <a:gd name="T1" fmla="*/ 1044 h 1044"/>
                <a:gd name="T2" fmla="*/ 0 w 1044"/>
                <a:gd name="T3" fmla="*/ 962 h 1044"/>
                <a:gd name="T4" fmla="*/ 962 w 1044"/>
                <a:gd name="T5" fmla="*/ 0 h 1044"/>
                <a:gd name="T6" fmla="*/ 1044 w 1044"/>
                <a:gd name="T7" fmla="*/ 83 h 1044"/>
                <a:gd name="T8" fmla="*/ 83 w 1044"/>
                <a:gd name="T9" fmla="*/ 1044 h 10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4" h="1044">
                  <a:moveTo>
                    <a:pt x="83" y="1044"/>
                  </a:moveTo>
                  <a:lnTo>
                    <a:pt x="0" y="962"/>
                  </a:lnTo>
                  <a:lnTo>
                    <a:pt x="962" y="0"/>
                  </a:lnTo>
                  <a:lnTo>
                    <a:pt x="1044" y="83"/>
                  </a:lnTo>
                  <a:lnTo>
                    <a:pt x="83" y="104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6415" tIns="43207" rIns="86415" bIns="43207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Source Sans Pro" panose="020B0503030403020204" charset="0"/>
                <a:ea typeface="+mn-ea"/>
                <a:cs typeface="+mn-cs"/>
              </a:endParaRPr>
            </a:p>
          </p:txBody>
        </p:sp>
        <p:sp>
          <p:nvSpPr>
            <p:cNvPr id="40" name="Freeform 14"/>
            <p:cNvSpPr/>
            <p:nvPr/>
          </p:nvSpPr>
          <p:spPr bwMode="auto">
            <a:xfrm rot="2700000">
              <a:off x="2023559" y="3198797"/>
              <a:ext cx="979578" cy="977305"/>
            </a:xfrm>
            <a:custGeom>
              <a:avLst/>
              <a:gdLst>
                <a:gd name="T0" fmla="*/ 431 w 431"/>
                <a:gd name="T1" fmla="*/ 82 h 430"/>
                <a:gd name="T2" fmla="*/ 431 w 431"/>
                <a:gd name="T3" fmla="*/ 80 h 430"/>
                <a:gd name="T4" fmla="*/ 348 w 431"/>
                <a:gd name="T5" fmla="*/ 0 h 430"/>
                <a:gd name="T6" fmla="*/ 348 w 431"/>
                <a:gd name="T7" fmla="*/ 0 h 430"/>
                <a:gd name="T8" fmla="*/ 0 w 431"/>
                <a:gd name="T9" fmla="*/ 99 h 430"/>
                <a:gd name="T10" fmla="*/ 126 w 431"/>
                <a:gd name="T11" fmla="*/ 222 h 430"/>
                <a:gd name="T12" fmla="*/ 206 w 431"/>
                <a:gd name="T13" fmla="*/ 305 h 430"/>
                <a:gd name="T14" fmla="*/ 332 w 431"/>
                <a:gd name="T15" fmla="*/ 430 h 430"/>
                <a:gd name="T16" fmla="*/ 431 w 431"/>
                <a:gd name="T17" fmla="*/ 82 h 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1" h="430">
                  <a:moveTo>
                    <a:pt x="431" y="82"/>
                  </a:moveTo>
                  <a:lnTo>
                    <a:pt x="431" y="80"/>
                  </a:lnTo>
                  <a:lnTo>
                    <a:pt x="348" y="0"/>
                  </a:lnTo>
                  <a:lnTo>
                    <a:pt x="348" y="0"/>
                  </a:lnTo>
                  <a:lnTo>
                    <a:pt x="0" y="99"/>
                  </a:lnTo>
                  <a:lnTo>
                    <a:pt x="126" y="222"/>
                  </a:lnTo>
                  <a:lnTo>
                    <a:pt x="206" y="305"/>
                  </a:lnTo>
                  <a:lnTo>
                    <a:pt x="332" y="430"/>
                  </a:lnTo>
                  <a:lnTo>
                    <a:pt x="431" y="82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6415" tIns="43207" rIns="86415" bIns="43207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Source Sans Pro" panose="020B0503030403020204" charset="0"/>
                <a:ea typeface="+mn-ea"/>
                <a:cs typeface="+mn-cs"/>
              </a:endParaRPr>
            </a:p>
          </p:txBody>
        </p:sp>
        <p:sp>
          <p:nvSpPr>
            <p:cNvPr id="41" name="Freeform 17"/>
            <p:cNvSpPr/>
            <p:nvPr/>
          </p:nvSpPr>
          <p:spPr bwMode="auto">
            <a:xfrm rot="2700000">
              <a:off x="6022857" y="3556431"/>
              <a:ext cx="263645" cy="263645"/>
            </a:xfrm>
            <a:custGeom>
              <a:avLst/>
              <a:gdLst>
                <a:gd name="T0" fmla="*/ 0 w 116"/>
                <a:gd name="T1" fmla="*/ 0 h 116"/>
                <a:gd name="T2" fmla="*/ 116 w 116"/>
                <a:gd name="T3" fmla="*/ 0 h 116"/>
                <a:gd name="T4" fmla="*/ 116 w 116"/>
                <a:gd name="T5" fmla="*/ 116 h 116"/>
                <a:gd name="T6" fmla="*/ 0 w 116"/>
                <a:gd name="T7" fmla="*/ 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6" h="116">
                  <a:moveTo>
                    <a:pt x="0" y="0"/>
                  </a:moveTo>
                  <a:lnTo>
                    <a:pt x="116" y="0"/>
                  </a:lnTo>
                  <a:lnTo>
                    <a:pt x="116" y="1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6415" tIns="43207" rIns="86415" bIns="43207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Source Sans Pro" panose="020B0503030403020204" charset="0"/>
                <a:ea typeface="+mn-ea"/>
                <a:cs typeface="+mn-cs"/>
              </a:endParaRPr>
            </a:p>
          </p:txBody>
        </p:sp>
        <p:sp>
          <p:nvSpPr>
            <p:cNvPr id="42" name="Freeform 19"/>
            <p:cNvSpPr>
              <a:spLocks noEditPoints="1"/>
            </p:cNvSpPr>
            <p:nvPr/>
          </p:nvSpPr>
          <p:spPr bwMode="auto">
            <a:xfrm rot="2700000">
              <a:off x="2910181" y="2332526"/>
              <a:ext cx="2711453" cy="2711453"/>
            </a:xfrm>
            <a:custGeom>
              <a:avLst/>
              <a:gdLst>
                <a:gd name="T0" fmla="*/ 42 w 1193"/>
                <a:gd name="T1" fmla="*/ 1193 h 1193"/>
                <a:gd name="T2" fmla="*/ 0 w 1193"/>
                <a:gd name="T3" fmla="*/ 1150 h 1193"/>
                <a:gd name="T4" fmla="*/ 68 w 1193"/>
                <a:gd name="T5" fmla="*/ 1091 h 1193"/>
                <a:gd name="T6" fmla="*/ 101 w 1193"/>
                <a:gd name="T7" fmla="*/ 1124 h 1193"/>
                <a:gd name="T8" fmla="*/ 42 w 1193"/>
                <a:gd name="T9" fmla="*/ 1193 h 1193"/>
                <a:gd name="T10" fmla="*/ 312 w 1193"/>
                <a:gd name="T11" fmla="*/ 890 h 1193"/>
                <a:gd name="T12" fmla="*/ 303 w 1193"/>
                <a:gd name="T13" fmla="*/ 881 h 1193"/>
                <a:gd name="T14" fmla="*/ 367 w 1193"/>
                <a:gd name="T15" fmla="*/ 817 h 1193"/>
                <a:gd name="T16" fmla="*/ 376 w 1193"/>
                <a:gd name="T17" fmla="*/ 826 h 1193"/>
                <a:gd name="T18" fmla="*/ 312 w 1193"/>
                <a:gd name="T19" fmla="*/ 890 h 1193"/>
                <a:gd name="T20" fmla="*/ 457 w 1193"/>
                <a:gd name="T21" fmla="*/ 748 h 1193"/>
                <a:gd name="T22" fmla="*/ 445 w 1193"/>
                <a:gd name="T23" fmla="*/ 736 h 1193"/>
                <a:gd name="T24" fmla="*/ 509 w 1193"/>
                <a:gd name="T25" fmla="*/ 672 h 1193"/>
                <a:gd name="T26" fmla="*/ 518 w 1193"/>
                <a:gd name="T27" fmla="*/ 684 h 1193"/>
                <a:gd name="T28" fmla="*/ 457 w 1193"/>
                <a:gd name="T29" fmla="*/ 748 h 1193"/>
                <a:gd name="T30" fmla="*/ 599 w 1193"/>
                <a:gd name="T31" fmla="*/ 604 h 1193"/>
                <a:gd name="T32" fmla="*/ 589 w 1193"/>
                <a:gd name="T33" fmla="*/ 594 h 1193"/>
                <a:gd name="T34" fmla="*/ 651 w 1193"/>
                <a:gd name="T35" fmla="*/ 530 h 1193"/>
                <a:gd name="T36" fmla="*/ 663 w 1193"/>
                <a:gd name="T37" fmla="*/ 540 h 1193"/>
                <a:gd name="T38" fmla="*/ 599 w 1193"/>
                <a:gd name="T39" fmla="*/ 604 h 1193"/>
                <a:gd name="T40" fmla="*/ 743 w 1193"/>
                <a:gd name="T41" fmla="*/ 462 h 1193"/>
                <a:gd name="T42" fmla="*/ 731 w 1193"/>
                <a:gd name="T43" fmla="*/ 450 h 1193"/>
                <a:gd name="T44" fmla="*/ 795 w 1193"/>
                <a:gd name="T45" fmla="*/ 386 h 1193"/>
                <a:gd name="T46" fmla="*/ 805 w 1193"/>
                <a:gd name="T47" fmla="*/ 398 h 1193"/>
                <a:gd name="T48" fmla="*/ 743 w 1193"/>
                <a:gd name="T49" fmla="*/ 462 h 1193"/>
                <a:gd name="T50" fmla="*/ 885 w 1193"/>
                <a:gd name="T51" fmla="*/ 317 h 1193"/>
                <a:gd name="T52" fmla="*/ 876 w 1193"/>
                <a:gd name="T53" fmla="*/ 308 h 1193"/>
                <a:gd name="T54" fmla="*/ 937 w 1193"/>
                <a:gd name="T55" fmla="*/ 244 h 1193"/>
                <a:gd name="T56" fmla="*/ 949 w 1193"/>
                <a:gd name="T57" fmla="*/ 253 h 1193"/>
                <a:gd name="T58" fmla="*/ 885 w 1193"/>
                <a:gd name="T59" fmla="*/ 317 h 1193"/>
                <a:gd name="T60" fmla="*/ 1027 w 1193"/>
                <a:gd name="T61" fmla="*/ 175 h 1193"/>
                <a:gd name="T62" fmla="*/ 1018 w 1193"/>
                <a:gd name="T63" fmla="*/ 163 h 1193"/>
                <a:gd name="T64" fmla="*/ 1082 w 1193"/>
                <a:gd name="T65" fmla="*/ 99 h 1193"/>
                <a:gd name="T66" fmla="*/ 1091 w 1193"/>
                <a:gd name="T67" fmla="*/ 111 h 1193"/>
                <a:gd name="T68" fmla="*/ 1027 w 1193"/>
                <a:gd name="T69" fmla="*/ 175 h 1193"/>
                <a:gd name="T70" fmla="*/ 1172 w 1193"/>
                <a:gd name="T71" fmla="*/ 31 h 1193"/>
                <a:gd name="T72" fmla="*/ 1160 w 1193"/>
                <a:gd name="T73" fmla="*/ 21 h 1193"/>
                <a:gd name="T74" fmla="*/ 1181 w 1193"/>
                <a:gd name="T75" fmla="*/ 0 h 1193"/>
                <a:gd name="T76" fmla="*/ 1193 w 1193"/>
                <a:gd name="T77" fmla="*/ 12 h 1193"/>
                <a:gd name="T78" fmla="*/ 1172 w 1193"/>
                <a:gd name="T79" fmla="*/ 31 h 1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193" h="1193">
                  <a:moveTo>
                    <a:pt x="42" y="1193"/>
                  </a:moveTo>
                  <a:lnTo>
                    <a:pt x="0" y="1150"/>
                  </a:lnTo>
                  <a:lnTo>
                    <a:pt x="68" y="1091"/>
                  </a:lnTo>
                  <a:lnTo>
                    <a:pt x="101" y="1124"/>
                  </a:lnTo>
                  <a:lnTo>
                    <a:pt x="42" y="1193"/>
                  </a:lnTo>
                  <a:close/>
                  <a:moveTo>
                    <a:pt x="312" y="890"/>
                  </a:moveTo>
                  <a:lnTo>
                    <a:pt x="303" y="881"/>
                  </a:lnTo>
                  <a:lnTo>
                    <a:pt x="367" y="817"/>
                  </a:lnTo>
                  <a:lnTo>
                    <a:pt x="376" y="826"/>
                  </a:lnTo>
                  <a:lnTo>
                    <a:pt x="312" y="890"/>
                  </a:lnTo>
                  <a:close/>
                  <a:moveTo>
                    <a:pt x="457" y="748"/>
                  </a:moveTo>
                  <a:lnTo>
                    <a:pt x="445" y="736"/>
                  </a:lnTo>
                  <a:lnTo>
                    <a:pt x="509" y="672"/>
                  </a:lnTo>
                  <a:lnTo>
                    <a:pt x="518" y="684"/>
                  </a:lnTo>
                  <a:lnTo>
                    <a:pt x="457" y="748"/>
                  </a:lnTo>
                  <a:close/>
                  <a:moveTo>
                    <a:pt x="599" y="604"/>
                  </a:moveTo>
                  <a:lnTo>
                    <a:pt x="589" y="594"/>
                  </a:lnTo>
                  <a:lnTo>
                    <a:pt x="651" y="530"/>
                  </a:lnTo>
                  <a:lnTo>
                    <a:pt x="663" y="540"/>
                  </a:lnTo>
                  <a:lnTo>
                    <a:pt x="599" y="604"/>
                  </a:lnTo>
                  <a:close/>
                  <a:moveTo>
                    <a:pt x="743" y="462"/>
                  </a:moveTo>
                  <a:lnTo>
                    <a:pt x="731" y="450"/>
                  </a:lnTo>
                  <a:lnTo>
                    <a:pt x="795" y="386"/>
                  </a:lnTo>
                  <a:lnTo>
                    <a:pt x="805" y="398"/>
                  </a:lnTo>
                  <a:lnTo>
                    <a:pt x="743" y="462"/>
                  </a:lnTo>
                  <a:close/>
                  <a:moveTo>
                    <a:pt x="885" y="317"/>
                  </a:moveTo>
                  <a:lnTo>
                    <a:pt x="876" y="308"/>
                  </a:lnTo>
                  <a:lnTo>
                    <a:pt x="937" y="244"/>
                  </a:lnTo>
                  <a:lnTo>
                    <a:pt x="949" y="253"/>
                  </a:lnTo>
                  <a:lnTo>
                    <a:pt x="885" y="317"/>
                  </a:lnTo>
                  <a:close/>
                  <a:moveTo>
                    <a:pt x="1027" y="175"/>
                  </a:moveTo>
                  <a:lnTo>
                    <a:pt x="1018" y="163"/>
                  </a:lnTo>
                  <a:lnTo>
                    <a:pt x="1082" y="99"/>
                  </a:lnTo>
                  <a:lnTo>
                    <a:pt x="1091" y="111"/>
                  </a:lnTo>
                  <a:lnTo>
                    <a:pt x="1027" y="175"/>
                  </a:lnTo>
                  <a:close/>
                  <a:moveTo>
                    <a:pt x="1172" y="31"/>
                  </a:moveTo>
                  <a:lnTo>
                    <a:pt x="1160" y="21"/>
                  </a:lnTo>
                  <a:lnTo>
                    <a:pt x="1181" y="0"/>
                  </a:lnTo>
                  <a:lnTo>
                    <a:pt x="1193" y="12"/>
                  </a:lnTo>
                  <a:lnTo>
                    <a:pt x="1172" y="3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6415" tIns="43207" rIns="86415" bIns="43207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Source Sans Pro" panose="020B0503030403020204" charset="0"/>
                <a:ea typeface="+mn-ea"/>
                <a:cs typeface="+mn-cs"/>
              </a:endParaRPr>
            </a:p>
          </p:txBody>
        </p:sp>
        <p:sp>
          <p:nvSpPr>
            <p:cNvPr id="43" name="Freeform 22"/>
            <p:cNvSpPr/>
            <p:nvPr/>
          </p:nvSpPr>
          <p:spPr bwMode="auto">
            <a:xfrm rot="2700000">
              <a:off x="2878387" y="3598810"/>
              <a:ext cx="179552" cy="177279"/>
            </a:xfrm>
            <a:custGeom>
              <a:avLst/>
              <a:gdLst>
                <a:gd name="T0" fmla="*/ 22 w 79"/>
                <a:gd name="T1" fmla="*/ 78 h 78"/>
                <a:gd name="T2" fmla="*/ 0 w 79"/>
                <a:gd name="T3" fmla="*/ 57 h 78"/>
                <a:gd name="T4" fmla="*/ 69 w 79"/>
                <a:gd name="T5" fmla="*/ 0 h 78"/>
                <a:gd name="T6" fmla="*/ 79 w 79"/>
                <a:gd name="T7" fmla="*/ 10 h 78"/>
                <a:gd name="T8" fmla="*/ 22 w 79"/>
                <a:gd name="T9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" h="78">
                  <a:moveTo>
                    <a:pt x="22" y="78"/>
                  </a:moveTo>
                  <a:lnTo>
                    <a:pt x="0" y="57"/>
                  </a:lnTo>
                  <a:lnTo>
                    <a:pt x="69" y="0"/>
                  </a:lnTo>
                  <a:lnTo>
                    <a:pt x="79" y="10"/>
                  </a:lnTo>
                  <a:lnTo>
                    <a:pt x="22" y="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6415" tIns="43207" rIns="86415" bIns="43207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Source Sans Pro" panose="020B0503030403020204" charset="0"/>
                <a:ea typeface="+mn-ea"/>
                <a:cs typeface="+mn-cs"/>
              </a:endParaRPr>
            </a:p>
          </p:txBody>
        </p:sp>
        <p:sp>
          <p:nvSpPr>
            <p:cNvPr id="44" name="Freeform 43"/>
            <p:cNvSpPr/>
            <p:nvPr/>
          </p:nvSpPr>
          <p:spPr bwMode="auto">
            <a:xfrm rot="2700000">
              <a:off x="-1215495" y="1985121"/>
              <a:ext cx="3406930" cy="3404657"/>
            </a:xfrm>
            <a:custGeom>
              <a:avLst/>
              <a:gdLst>
                <a:gd name="T0" fmla="*/ 331 w 1499"/>
                <a:gd name="T1" fmla="*/ 1498 h 1498"/>
                <a:gd name="T2" fmla="*/ 0 w 1499"/>
                <a:gd name="T3" fmla="*/ 1167 h 1498"/>
                <a:gd name="T4" fmla="*/ 1167 w 1499"/>
                <a:gd name="T5" fmla="*/ 0 h 1498"/>
                <a:gd name="T6" fmla="*/ 1499 w 1499"/>
                <a:gd name="T7" fmla="*/ 331 h 1498"/>
                <a:gd name="T8" fmla="*/ 331 w 1499"/>
                <a:gd name="T9" fmla="*/ 1498 h 1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9" h="1498">
                  <a:moveTo>
                    <a:pt x="331" y="1498"/>
                  </a:moveTo>
                  <a:lnTo>
                    <a:pt x="0" y="1167"/>
                  </a:lnTo>
                  <a:lnTo>
                    <a:pt x="1167" y="0"/>
                  </a:lnTo>
                  <a:lnTo>
                    <a:pt x="1499" y="331"/>
                  </a:lnTo>
                  <a:lnTo>
                    <a:pt x="331" y="149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6415" tIns="43207" rIns="86415" bIns="43207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Source Sans Pro" panose="020B0503030403020204" charset="0"/>
                <a:ea typeface="+mn-ea"/>
                <a:cs typeface="+mn-cs"/>
              </a:endParaRPr>
            </a:p>
          </p:txBody>
        </p:sp>
      </p:grpSp>
      <p:grpSp>
        <p:nvGrpSpPr>
          <p:cNvPr id="45" name="Group 49"/>
          <p:cNvGrpSpPr/>
          <p:nvPr/>
        </p:nvGrpSpPr>
        <p:grpSpPr>
          <a:xfrm>
            <a:off x="-845085" y="3400619"/>
            <a:ext cx="5968465" cy="2783502"/>
            <a:chOff x="-894221" y="3217550"/>
            <a:chExt cx="6315488" cy="2945342"/>
          </a:xfrm>
        </p:grpSpPr>
        <p:sp>
          <p:nvSpPr>
            <p:cNvPr id="46" name="Freeform 25"/>
            <p:cNvSpPr/>
            <p:nvPr/>
          </p:nvSpPr>
          <p:spPr bwMode="auto">
            <a:xfrm rot="2700000">
              <a:off x="3306641" y="3217550"/>
              <a:ext cx="1754603" cy="1754603"/>
            </a:xfrm>
            <a:custGeom>
              <a:avLst/>
              <a:gdLst>
                <a:gd name="T0" fmla="*/ 0 w 772"/>
                <a:gd name="T1" fmla="*/ 689 h 772"/>
                <a:gd name="T2" fmla="*/ 81 w 772"/>
                <a:gd name="T3" fmla="*/ 772 h 772"/>
                <a:gd name="T4" fmla="*/ 772 w 772"/>
                <a:gd name="T5" fmla="*/ 83 h 772"/>
                <a:gd name="T6" fmla="*/ 689 w 772"/>
                <a:gd name="T7" fmla="*/ 0 h 772"/>
                <a:gd name="T8" fmla="*/ 0 w 772"/>
                <a:gd name="T9" fmla="*/ 689 h 7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2" h="772">
                  <a:moveTo>
                    <a:pt x="0" y="689"/>
                  </a:moveTo>
                  <a:lnTo>
                    <a:pt x="81" y="772"/>
                  </a:lnTo>
                  <a:lnTo>
                    <a:pt x="772" y="83"/>
                  </a:lnTo>
                  <a:lnTo>
                    <a:pt x="689" y="0"/>
                  </a:lnTo>
                  <a:lnTo>
                    <a:pt x="0" y="689"/>
                  </a:lnTo>
                  <a:close/>
                </a:path>
              </a:pathLst>
            </a:custGeom>
            <a:solidFill>
              <a:srgbClr val="0079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6415" tIns="43207" rIns="86415" bIns="43207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Source Sans Pro" panose="020B0503030403020204" charset="0"/>
                <a:ea typeface="+mn-ea"/>
                <a:cs typeface="+mn-cs"/>
              </a:endParaRPr>
            </a:p>
          </p:txBody>
        </p:sp>
        <p:sp>
          <p:nvSpPr>
            <p:cNvPr id="47" name="Freeform 29"/>
            <p:cNvSpPr/>
            <p:nvPr/>
          </p:nvSpPr>
          <p:spPr bwMode="auto">
            <a:xfrm rot="2700000">
              <a:off x="2465327" y="3792977"/>
              <a:ext cx="377285" cy="1227313"/>
            </a:xfrm>
            <a:custGeom>
              <a:avLst/>
              <a:gdLst>
                <a:gd name="T0" fmla="*/ 0 w 166"/>
                <a:gd name="T1" fmla="*/ 374 h 540"/>
                <a:gd name="T2" fmla="*/ 76 w 166"/>
                <a:gd name="T3" fmla="*/ 0 h 540"/>
                <a:gd name="T4" fmla="*/ 157 w 166"/>
                <a:gd name="T5" fmla="*/ 83 h 540"/>
                <a:gd name="T6" fmla="*/ 166 w 166"/>
                <a:gd name="T7" fmla="*/ 540 h 540"/>
                <a:gd name="T8" fmla="*/ 0 w 166"/>
                <a:gd name="T9" fmla="*/ 374 h 5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" h="540">
                  <a:moveTo>
                    <a:pt x="0" y="374"/>
                  </a:moveTo>
                  <a:lnTo>
                    <a:pt x="76" y="0"/>
                  </a:lnTo>
                  <a:lnTo>
                    <a:pt x="157" y="83"/>
                  </a:lnTo>
                  <a:lnTo>
                    <a:pt x="166" y="540"/>
                  </a:lnTo>
                  <a:lnTo>
                    <a:pt x="0" y="374"/>
                  </a:lnTo>
                  <a:close/>
                </a:path>
              </a:pathLst>
            </a:custGeom>
            <a:solidFill>
              <a:srgbClr val="005B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6415" tIns="43207" rIns="86415" bIns="43207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Source Sans Pro" panose="020B0503030403020204" charset="0"/>
                <a:ea typeface="+mn-ea"/>
                <a:cs typeface="+mn-cs"/>
              </a:endParaRPr>
            </a:p>
          </p:txBody>
        </p:sp>
        <p:sp>
          <p:nvSpPr>
            <p:cNvPr id="48" name="Freeform 34"/>
            <p:cNvSpPr/>
            <p:nvPr/>
          </p:nvSpPr>
          <p:spPr bwMode="auto">
            <a:xfrm rot="2700000">
              <a:off x="5154212" y="3958817"/>
              <a:ext cx="263645" cy="270464"/>
            </a:xfrm>
            <a:custGeom>
              <a:avLst/>
              <a:gdLst>
                <a:gd name="T0" fmla="*/ 116 w 116"/>
                <a:gd name="T1" fmla="*/ 119 h 119"/>
                <a:gd name="T2" fmla="*/ 116 w 116"/>
                <a:gd name="T3" fmla="*/ 0 h 119"/>
                <a:gd name="T4" fmla="*/ 0 w 116"/>
                <a:gd name="T5" fmla="*/ 0 h 119"/>
                <a:gd name="T6" fmla="*/ 116 w 116"/>
                <a:gd name="T7" fmla="*/ 11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6" h="119">
                  <a:moveTo>
                    <a:pt x="116" y="119"/>
                  </a:moveTo>
                  <a:lnTo>
                    <a:pt x="116" y="0"/>
                  </a:lnTo>
                  <a:lnTo>
                    <a:pt x="0" y="0"/>
                  </a:lnTo>
                  <a:lnTo>
                    <a:pt x="116" y="119"/>
                  </a:lnTo>
                  <a:close/>
                </a:path>
              </a:pathLst>
            </a:custGeom>
            <a:solidFill>
              <a:srgbClr val="0079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6415" tIns="43207" rIns="86415" bIns="43207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Source Sans Pro" panose="020B0503030403020204" charset="0"/>
                <a:ea typeface="+mn-ea"/>
                <a:cs typeface="+mn-cs"/>
              </a:endParaRPr>
            </a:p>
          </p:txBody>
        </p:sp>
        <p:sp>
          <p:nvSpPr>
            <p:cNvPr id="49" name="Freeform 36"/>
            <p:cNvSpPr>
              <a:spLocks noEditPoints="1"/>
            </p:cNvSpPr>
            <p:nvPr/>
          </p:nvSpPr>
          <p:spPr bwMode="auto">
            <a:xfrm rot="2700000">
              <a:off x="2964552" y="3197673"/>
              <a:ext cx="1550051" cy="2384170"/>
            </a:xfrm>
            <a:custGeom>
              <a:avLst/>
              <a:gdLst>
                <a:gd name="T0" fmla="*/ 9 w 682"/>
                <a:gd name="T1" fmla="*/ 940 h 1049"/>
                <a:gd name="T2" fmla="*/ 26 w 682"/>
                <a:gd name="T3" fmla="*/ 959 h 1049"/>
                <a:gd name="T4" fmla="*/ 21 w 682"/>
                <a:gd name="T5" fmla="*/ 1049 h 1049"/>
                <a:gd name="T6" fmla="*/ 0 w 682"/>
                <a:gd name="T7" fmla="*/ 1030 h 1049"/>
                <a:gd name="T8" fmla="*/ 9 w 682"/>
                <a:gd name="T9" fmla="*/ 940 h 1049"/>
                <a:gd name="T10" fmla="*/ 26 w 682"/>
                <a:gd name="T11" fmla="*/ 739 h 1049"/>
                <a:gd name="T12" fmla="*/ 40 w 682"/>
                <a:gd name="T13" fmla="*/ 756 h 1049"/>
                <a:gd name="T14" fmla="*/ 35 w 682"/>
                <a:gd name="T15" fmla="*/ 846 h 1049"/>
                <a:gd name="T16" fmla="*/ 19 w 682"/>
                <a:gd name="T17" fmla="*/ 829 h 1049"/>
                <a:gd name="T18" fmla="*/ 26 w 682"/>
                <a:gd name="T19" fmla="*/ 739 h 1049"/>
                <a:gd name="T20" fmla="*/ 35 w 682"/>
                <a:gd name="T21" fmla="*/ 642 h 1049"/>
                <a:gd name="T22" fmla="*/ 38 w 682"/>
                <a:gd name="T23" fmla="*/ 633 h 1049"/>
                <a:gd name="T24" fmla="*/ 97 w 682"/>
                <a:gd name="T25" fmla="*/ 571 h 1049"/>
                <a:gd name="T26" fmla="*/ 109 w 682"/>
                <a:gd name="T27" fmla="*/ 583 h 1049"/>
                <a:gd name="T28" fmla="*/ 47 w 682"/>
                <a:gd name="T29" fmla="*/ 644 h 1049"/>
                <a:gd name="T30" fmla="*/ 47 w 682"/>
                <a:gd name="T31" fmla="*/ 654 h 1049"/>
                <a:gd name="T32" fmla="*/ 35 w 682"/>
                <a:gd name="T33" fmla="*/ 642 h 1049"/>
                <a:gd name="T34" fmla="*/ 241 w 682"/>
                <a:gd name="T35" fmla="*/ 429 h 1049"/>
                <a:gd name="T36" fmla="*/ 251 w 682"/>
                <a:gd name="T37" fmla="*/ 438 h 1049"/>
                <a:gd name="T38" fmla="*/ 187 w 682"/>
                <a:gd name="T39" fmla="*/ 502 h 1049"/>
                <a:gd name="T40" fmla="*/ 177 w 682"/>
                <a:gd name="T41" fmla="*/ 493 h 1049"/>
                <a:gd name="T42" fmla="*/ 241 w 682"/>
                <a:gd name="T43" fmla="*/ 429 h 1049"/>
                <a:gd name="T44" fmla="*/ 383 w 682"/>
                <a:gd name="T45" fmla="*/ 287 h 1049"/>
                <a:gd name="T46" fmla="*/ 395 w 682"/>
                <a:gd name="T47" fmla="*/ 296 h 1049"/>
                <a:gd name="T48" fmla="*/ 331 w 682"/>
                <a:gd name="T49" fmla="*/ 360 h 1049"/>
                <a:gd name="T50" fmla="*/ 319 w 682"/>
                <a:gd name="T51" fmla="*/ 348 h 1049"/>
                <a:gd name="T52" fmla="*/ 383 w 682"/>
                <a:gd name="T53" fmla="*/ 287 h 1049"/>
                <a:gd name="T54" fmla="*/ 528 w 682"/>
                <a:gd name="T55" fmla="*/ 143 h 1049"/>
                <a:gd name="T56" fmla="*/ 537 w 682"/>
                <a:gd name="T57" fmla="*/ 154 h 1049"/>
                <a:gd name="T58" fmla="*/ 473 w 682"/>
                <a:gd name="T59" fmla="*/ 216 h 1049"/>
                <a:gd name="T60" fmla="*/ 464 w 682"/>
                <a:gd name="T61" fmla="*/ 206 h 1049"/>
                <a:gd name="T62" fmla="*/ 528 w 682"/>
                <a:gd name="T63" fmla="*/ 143 h 1049"/>
                <a:gd name="T64" fmla="*/ 670 w 682"/>
                <a:gd name="T65" fmla="*/ 0 h 1049"/>
                <a:gd name="T66" fmla="*/ 682 w 682"/>
                <a:gd name="T67" fmla="*/ 10 h 1049"/>
                <a:gd name="T68" fmla="*/ 618 w 682"/>
                <a:gd name="T69" fmla="*/ 74 h 1049"/>
                <a:gd name="T70" fmla="*/ 606 w 682"/>
                <a:gd name="T71" fmla="*/ 62 h 1049"/>
                <a:gd name="T72" fmla="*/ 670 w 682"/>
                <a:gd name="T73" fmla="*/ 0 h 10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82" h="1049">
                  <a:moveTo>
                    <a:pt x="9" y="940"/>
                  </a:moveTo>
                  <a:lnTo>
                    <a:pt x="26" y="959"/>
                  </a:lnTo>
                  <a:lnTo>
                    <a:pt x="21" y="1049"/>
                  </a:lnTo>
                  <a:lnTo>
                    <a:pt x="0" y="1030"/>
                  </a:lnTo>
                  <a:lnTo>
                    <a:pt x="9" y="940"/>
                  </a:lnTo>
                  <a:close/>
                  <a:moveTo>
                    <a:pt x="26" y="739"/>
                  </a:moveTo>
                  <a:lnTo>
                    <a:pt x="40" y="756"/>
                  </a:lnTo>
                  <a:lnTo>
                    <a:pt x="35" y="846"/>
                  </a:lnTo>
                  <a:lnTo>
                    <a:pt x="19" y="829"/>
                  </a:lnTo>
                  <a:lnTo>
                    <a:pt x="26" y="739"/>
                  </a:lnTo>
                  <a:close/>
                  <a:moveTo>
                    <a:pt x="35" y="642"/>
                  </a:moveTo>
                  <a:lnTo>
                    <a:pt x="38" y="633"/>
                  </a:lnTo>
                  <a:lnTo>
                    <a:pt x="97" y="571"/>
                  </a:lnTo>
                  <a:lnTo>
                    <a:pt x="109" y="583"/>
                  </a:lnTo>
                  <a:lnTo>
                    <a:pt x="47" y="644"/>
                  </a:lnTo>
                  <a:lnTo>
                    <a:pt x="47" y="654"/>
                  </a:lnTo>
                  <a:lnTo>
                    <a:pt x="35" y="642"/>
                  </a:lnTo>
                  <a:close/>
                  <a:moveTo>
                    <a:pt x="241" y="429"/>
                  </a:moveTo>
                  <a:lnTo>
                    <a:pt x="251" y="438"/>
                  </a:lnTo>
                  <a:lnTo>
                    <a:pt x="187" y="502"/>
                  </a:lnTo>
                  <a:lnTo>
                    <a:pt x="177" y="493"/>
                  </a:lnTo>
                  <a:lnTo>
                    <a:pt x="241" y="429"/>
                  </a:lnTo>
                  <a:close/>
                  <a:moveTo>
                    <a:pt x="383" y="287"/>
                  </a:moveTo>
                  <a:lnTo>
                    <a:pt x="395" y="296"/>
                  </a:lnTo>
                  <a:lnTo>
                    <a:pt x="331" y="360"/>
                  </a:lnTo>
                  <a:lnTo>
                    <a:pt x="319" y="348"/>
                  </a:lnTo>
                  <a:lnTo>
                    <a:pt x="383" y="287"/>
                  </a:lnTo>
                  <a:close/>
                  <a:moveTo>
                    <a:pt x="528" y="143"/>
                  </a:moveTo>
                  <a:lnTo>
                    <a:pt x="537" y="154"/>
                  </a:lnTo>
                  <a:lnTo>
                    <a:pt x="473" y="216"/>
                  </a:lnTo>
                  <a:lnTo>
                    <a:pt x="464" y="206"/>
                  </a:lnTo>
                  <a:lnTo>
                    <a:pt x="528" y="143"/>
                  </a:lnTo>
                  <a:close/>
                  <a:moveTo>
                    <a:pt x="670" y="0"/>
                  </a:moveTo>
                  <a:lnTo>
                    <a:pt x="682" y="10"/>
                  </a:lnTo>
                  <a:lnTo>
                    <a:pt x="618" y="74"/>
                  </a:lnTo>
                  <a:lnTo>
                    <a:pt x="606" y="62"/>
                  </a:lnTo>
                  <a:lnTo>
                    <a:pt x="67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6415" tIns="43207" rIns="86415" bIns="43207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Source Sans Pro" panose="020B0503030403020204" charset="0"/>
                <a:ea typeface="+mn-ea"/>
                <a:cs typeface="+mn-cs"/>
              </a:endParaRPr>
            </a:p>
          </p:txBody>
        </p:sp>
        <p:sp>
          <p:nvSpPr>
            <p:cNvPr id="50" name="Freeform 44"/>
            <p:cNvSpPr/>
            <p:nvPr/>
          </p:nvSpPr>
          <p:spPr bwMode="auto">
            <a:xfrm rot="2700000">
              <a:off x="-894221" y="3251433"/>
              <a:ext cx="2911459" cy="2911460"/>
            </a:xfrm>
            <a:custGeom>
              <a:avLst/>
              <a:gdLst>
                <a:gd name="T0" fmla="*/ 166 w 1281"/>
                <a:gd name="T1" fmla="*/ 1281 h 1281"/>
                <a:gd name="T2" fmla="*/ 0 w 1281"/>
                <a:gd name="T3" fmla="*/ 1115 h 1281"/>
                <a:gd name="T4" fmla="*/ 1115 w 1281"/>
                <a:gd name="T5" fmla="*/ 0 h 1281"/>
                <a:gd name="T6" fmla="*/ 1281 w 1281"/>
                <a:gd name="T7" fmla="*/ 166 h 1281"/>
                <a:gd name="T8" fmla="*/ 166 w 1281"/>
                <a:gd name="T9" fmla="*/ 1281 h 1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81" h="1281">
                  <a:moveTo>
                    <a:pt x="166" y="1281"/>
                  </a:moveTo>
                  <a:lnTo>
                    <a:pt x="0" y="1115"/>
                  </a:lnTo>
                  <a:lnTo>
                    <a:pt x="1115" y="0"/>
                  </a:lnTo>
                  <a:lnTo>
                    <a:pt x="1281" y="166"/>
                  </a:lnTo>
                  <a:lnTo>
                    <a:pt x="166" y="1281"/>
                  </a:lnTo>
                  <a:close/>
                </a:path>
              </a:pathLst>
            </a:custGeom>
            <a:solidFill>
              <a:srgbClr val="0079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6415" tIns="43207" rIns="86415" bIns="43207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Source Sans Pro" panose="020B0503030403020204" charset="0"/>
                <a:ea typeface="+mn-ea"/>
                <a:cs typeface="+mn-cs"/>
              </a:endParaRPr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-938521" y="4191257"/>
            <a:ext cx="4423867" cy="2938348"/>
            <a:chOff x="-993089" y="4054158"/>
            <a:chExt cx="4681083" cy="3109192"/>
          </a:xfrm>
        </p:grpSpPr>
        <p:sp>
          <p:nvSpPr>
            <p:cNvPr id="52" name="Freeform 27"/>
            <p:cNvSpPr/>
            <p:nvPr/>
          </p:nvSpPr>
          <p:spPr bwMode="auto">
            <a:xfrm rot="2700000">
              <a:off x="3055005" y="4232319"/>
              <a:ext cx="531836" cy="531836"/>
            </a:xfrm>
            <a:custGeom>
              <a:avLst/>
              <a:gdLst>
                <a:gd name="T0" fmla="*/ 0 w 234"/>
                <a:gd name="T1" fmla="*/ 151 h 234"/>
                <a:gd name="T2" fmla="*/ 82 w 234"/>
                <a:gd name="T3" fmla="*/ 234 h 234"/>
                <a:gd name="T4" fmla="*/ 234 w 234"/>
                <a:gd name="T5" fmla="*/ 83 h 234"/>
                <a:gd name="T6" fmla="*/ 151 w 234"/>
                <a:gd name="T7" fmla="*/ 0 h 234"/>
                <a:gd name="T8" fmla="*/ 0 w 234"/>
                <a:gd name="T9" fmla="*/ 151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234">
                  <a:moveTo>
                    <a:pt x="0" y="151"/>
                  </a:moveTo>
                  <a:lnTo>
                    <a:pt x="82" y="234"/>
                  </a:lnTo>
                  <a:lnTo>
                    <a:pt x="234" y="83"/>
                  </a:lnTo>
                  <a:lnTo>
                    <a:pt x="151" y="0"/>
                  </a:lnTo>
                  <a:lnTo>
                    <a:pt x="0" y="15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6415" tIns="43207" rIns="86415" bIns="43207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Source Sans Pro" panose="020B0503030403020204" charset="0"/>
                <a:ea typeface="+mn-ea"/>
                <a:cs typeface="+mn-cs"/>
              </a:endParaRPr>
            </a:p>
          </p:txBody>
        </p:sp>
        <p:sp>
          <p:nvSpPr>
            <p:cNvPr id="53" name="Freeform 31"/>
            <p:cNvSpPr/>
            <p:nvPr/>
          </p:nvSpPr>
          <p:spPr bwMode="auto">
            <a:xfrm rot="2700000">
              <a:off x="2388560" y="4350300"/>
              <a:ext cx="654567" cy="1679601"/>
            </a:xfrm>
            <a:custGeom>
              <a:avLst/>
              <a:gdLst>
                <a:gd name="T0" fmla="*/ 35 w 288"/>
                <a:gd name="T1" fmla="*/ 486 h 739"/>
                <a:gd name="T2" fmla="*/ 0 w 288"/>
                <a:gd name="T3" fmla="*/ 0 h 739"/>
                <a:gd name="T4" fmla="*/ 82 w 288"/>
                <a:gd name="T5" fmla="*/ 83 h 739"/>
                <a:gd name="T6" fmla="*/ 288 w 288"/>
                <a:gd name="T7" fmla="*/ 739 h 739"/>
                <a:gd name="T8" fmla="*/ 35 w 288"/>
                <a:gd name="T9" fmla="*/ 486 h 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8" h="739">
                  <a:moveTo>
                    <a:pt x="35" y="486"/>
                  </a:moveTo>
                  <a:lnTo>
                    <a:pt x="0" y="0"/>
                  </a:lnTo>
                  <a:lnTo>
                    <a:pt x="82" y="83"/>
                  </a:lnTo>
                  <a:lnTo>
                    <a:pt x="288" y="739"/>
                  </a:lnTo>
                  <a:lnTo>
                    <a:pt x="35" y="486"/>
                  </a:lnTo>
                  <a:close/>
                </a:path>
              </a:pathLst>
            </a:custGeom>
            <a:solidFill>
              <a:srgbClr val="005B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6415" tIns="43207" rIns="86415" bIns="43207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Source Sans Pro" panose="020B0503030403020204" charset="0"/>
                <a:ea typeface="+mn-ea"/>
                <a:cs typeface="+mn-cs"/>
              </a:endParaRPr>
            </a:p>
          </p:txBody>
        </p:sp>
        <p:sp>
          <p:nvSpPr>
            <p:cNvPr id="54" name="Freeform 33"/>
            <p:cNvSpPr/>
            <p:nvPr/>
          </p:nvSpPr>
          <p:spPr bwMode="auto">
            <a:xfrm rot="2700000">
              <a:off x="3417530" y="4363007"/>
              <a:ext cx="270464" cy="270464"/>
            </a:xfrm>
            <a:custGeom>
              <a:avLst/>
              <a:gdLst>
                <a:gd name="T0" fmla="*/ 119 w 119"/>
                <a:gd name="T1" fmla="*/ 119 h 119"/>
                <a:gd name="T2" fmla="*/ 119 w 119"/>
                <a:gd name="T3" fmla="*/ 0 h 119"/>
                <a:gd name="T4" fmla="*/ 0 w 119"/>
                <a:gd name="T5" fmla="*/ 0 h 119"/>
                <a:gd name="T6" fmla="*/ 119 w 119"/>
                <a:gd name="T7" fmla="*/ 11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" h="119">
                  <a:moveTo>
                    <a:pt x="119" y="119"/>
                  </a:moveTo>
                  <a:lnTo>
                    <a:pt x="119" y="0"/>
                  </a:lnTo>
                  <a:lnTo>
                    <a:pt x="0" y="0"/>
                  </a:lnTo>
                  <a:lnTo>
                    <a:pt x="119" y="119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6415" tIns="43207" rIns="86415" bIns="43207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Source Sans Pro" panose="020B0503030403020204" charset="0"/>
                <a:ea typeface="+mn-ea"/>
                <a:cs typeface="+mn-cs"/>
              </a:endParaRPr>
            </a:p>
          </p:txBody>
        </p:sp>
        <p:sp>
          <p:nvSpPr>
            <p:cNvPr id="55" name="Freeform 35"/>
            <p:cNvSpPr>
              <a:spLocks noEditPoints="1"/>
            </p:cNvSpPr>
            <p:nvPr/>
          </p:nvSpPr>
          <p:spPr bwMode="auto">
            <a:xfrm rot="2700000">
              <a:off x="2715221" y="4182776"/>
              <a:ext cx="284101" cy="1468230"/>
            </a:xfrm>
            <a:custGeom>
              <a:avLst/>
              <a:gdLst>
                <a:gd name="T0" fmla="*/ 73 w 125"/>
                <a:gd name="T1" fmla="*/ 528 h 646"/>
                <a:gd name="T2" fmla="*/ 99 w 125"/>
                <a:gd name="T3" fmla="*/ 556 h 646"/>
                <a:gd name="T4" fmla="*/ 121 w 125"/>
                <a:gd name="T5" fmla="*/ 646 h 646"/>
                <a:gd name="T6" fmla="*/ 90 w 125"/>
                <a:gd name="T7" fmla="*/ 615 h 646"/>
                <a:gd name="T8" fmla="*/ 73 w 125"/>
                <a:gd name="T9" fmla="*/ 528 h 646"/>
                <a:gd name="T10" fmla="*/ 35 w 125"/>
                <a:gd name="T11" fmla="*/ 333 h 646"/>
                <a:gd name="T12" fmla="*/ 54 w 125"/>
                <a:gd name="T13" fmla="*/ 352 h 646"/>
                <a:gd name="T14" fmla="*/ 76 w 125"/>
                <a:gd name="T15" fmla="*/ 442 h 646"/>
                <a:gd name="T16" fmla="*/ 52 w 125"/>
                <a:gd name="T17" fmla="*/ 419 h 646"/>
                <a:gd name="T18" fmla="*/ 35 w 125"/>
                <a:gd name="T19" fmla="*/ 333 h 646"/>
                <a:gd name="T20" fmla="*/ 0 w 125"/>
                <a:gd name="T21" fmla="*/ 137 h 646"/>
                <a:gd name="T22" fmla="*/ 9 w 125"/>
                <a:gd name="T23" fmla="*/ 149 h 646"/>
                <a:gd name="T24" fmla="*/ 31 w 125"/>
                <a:gd name="T25" fmla="*/ 239 h 646"/>
                <a:gd name="T26" fmla="*/ 14 w 125"/>
                <a:gd name="T27" fmla="*/ 225 h 646"/>
                <a:gd name="T28" fmla="*/ 0 w 125"/>
                <a:gd name="T29" fmla="*/ 137 h 646"/>
                <a:gd name="T30" fmla="*/ 116 w 125"/>
                <a:gd name="T31" fmla="*/ 0 h 646"/>
                <a:gd name="T32" fmla="*/ 125 w 125"/>
                <a:gd name="T33" fmla="*/ 9 h 646"/>
                <a:gd name="T34" fmla="*/ 61 w 125"/>
                <a:gd name="T35" fmla="*/ 73 h 646"/>
                <a:gd name="T36" fmla="*/ 52 w 125"/>
                <a:gd name="T37" fmla="*/ 61 h 646"/>
                <a:gd name="T38" fmla="*/ 116 w 125"/>
                <a:gd name="T39" fmla="*/ 0 h 6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25" h="646">
                  <a:moveTo>
                    <a:pt x="73" y="528"/>
                  </a:moveTo>
                  <a:lnTo>
                    <a:pt x="99" y="556"/>
                  </a:lnTo>
                  <a:lnTo>
                    <a:pt x="121" y="646"/>
                  </a:lnTo>
                  <a:lnTo>
                    <a:pt x="90" y="615"/>
                  </a:lnTo>
                  <a:lnTo>
                    <a:pt x="73" y="528"/>
                  </a:lnTo>
                  <a:close/>
                  <a:moveTo>
                    <a:pt x="35" y="333"/>
                  </a:moveTo>
                  <a:lnTo>
                    <a:pt x="54" y="352"/>
                  </a:lnTo>
                  <a:lnTo>
                    <a:pt x="76" y="442"/>
                  </a:lnTo>
                  <a:lnTo>
                    <a:pt x="52" y="419"/>
                  </a:lnTo>
                  <a:lnTo>
                    <a:pt x="35" y="333"/>
                  </a:lnTo>
                  <a:close/>
                  <a:moveTo>
                    <a:pt x="0" y="137"/>
                  </a:moveTo>
                  <a:lnTo>
                    <a:pt x="9" y="149"/>
                  </a:lnTo>
                  <a:lnTo>
                    <a:pt x="31" y="239"/>
                  </a:lnTo>
                  <a:lnTo>
                    <a:pt x="14" y="225"/>
                  </a:lnTo>
                  <a:lnTo>
                    <a:pt x="0" y="137"/>
                  </a:lnTo>
                  <a:close/>
                  <a:moveTo>
                    <a:pt x="116" y="0"/>
                  </a:moveTo>
                  <a:lnTo>
                    <a:pt x="125" y="9"/>
                  </a:lnTo>
                  <a:lnTo>
                    <a:pt x="61" y="73"/>
                  </a:lnTo>
                  <a:lnTo>
                    <a:pt x="52" y="61"/>
                  </a:lnTo>
                  <a:lnTo>
                    <a:pt x="1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6415" tIns="43207" rIns="86415" bIns="43207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Source Sans Pro" panose="020B0503030403020204" charset="0"/>
                <a:ea typeface="+mn-ea"/>
                <a:cs typeface="+mn-cs"/>
              </a:endParaRPr>
            </a:p>
          </p:txBody>
        </p:sp>
        <p:sp>
          <p:nvSpPr>
            <p:cNvPr id="56" name="Freeform 46"/>
            <p:cNvSpPr/>
            <p:nvPr/>
          </p:nvSpPr>
          <p:spPr bwMode="auto">
            <a:xfrm rot="2700000">
              <a:off x="-993088" y="4054157"/>
              <a:ext cx="3109192" cy="3109193"/>
            </a:xfrm>
            <a:custGeom>
              <a:avLst/>
              <a:gdLst>
                <a:gd name="T0" fmla="*/ 253 w 1368"/>
                <a:gd name="T1" fmla="*/ 1368 h 1368"/>
                <a:gd name="T2" fmla="*/ 0 w 1368"/>
                <a:gd name="T3" fmla="*/ 1115 h 1368"/>
                <a:gd name="T4" fmla="*/ 1115 w 1368"/>
                <a:gd name="T5" fmla="*/ 0 h 1368"/>
                <a:gd name="T6" fmla="*/ 1368 w 1368"/>
                <a:gd name="T7" fmla="*/ 253 h 1368"/>
                <a:gd name="T8" fmla="*/ 253 w 1368"/>
                <a:gd name="T9" fmla="*/ 1368 h 1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68" h="1368">
                  <a:moveTo>
                    <a:pt x="253" y="1368"/>
                  </a:moveTo>
                  <a:lnTo>
                    <a:pt x="0" y="1115"/>
                  </a:lnTo>
                  <a:lnTo>
                    <a:pt x="1115" y="0"/>
                  </a:lnTo>
                  <a:lnTo>
                    <a:pt x="1368" y="253"/>
                  </a:lnTo>
                  <a:lnTo>
                    <a:pt x="253" y="136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6415" tIns="43207" rIns="86415" bIns="43207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Source Sans Pro" panose="020B0503030403020204" charset="0"/>
                <a:ea typeface="+mn-ea"/>
                <a:cs typeface="+mn-cs"/>
              </a:endParaRPr>
            </a:p>
          </p:txBody>
        </p:sp>
      </p:grpSp>
      <p:cxnSp>
        <p:nvCxnSpPr>
          <p:cNvPr id="57" name="Elbow Connector 52"/>
          <p:cNvCxnSpPr>
            <a:stCxn id="29" idx="1"/>
          </p:cNvCxnSpPr>
          <p:nvPr/>
        </p:nvCxnSpPr>
        <p:spPr>
          <a:xfrm rot="5400000" flipH="1" flipV="1">
            <a:off x="5058783" y="666190"/>
            <a:ext cx="1230463" cy="3597115"/>
          </a:xfrm>
          <a:prstGeom prst="bentConnector4">
            <a:avLst>
              <a:gd name="adj1" fmla="val -17558"/>
              <a:gd name="adj2" fmla="val 49287"/>
            </a:avLst>
          </a:prstGeom>
          <a:ln>
            <a:solidFill>
              <a:schemeClr val="accent1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Elbow Connector 96"/>
          <p:cNvCxnSpPr>
            <a:stCxn id="35" idx="1"/>
          </p:cNvCxnSpPr>
          <p:nvPr/>
        </p:nvCxnSpPr>
        <p:spPr>
          <a:xfrm rot="5400000" flipH="1" flipV="1">
            <a:off x="5668119" y="1655227"/>
            <a:ext cx="701331" cy="2907577"/>
          </a:xfrm>
          <a:prstGeom prst="bentConnector4">
            <a:avLst>
              <a:gd name="adj1" fmla="val -30804"/>
              <a:gd name="adj2" fmla="val 49073"/>
            </a:avLst>
          </a:prstGeom>
          <a:ln>
            <a:solidFill>
              <a:srgbClr val="007936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Elbow Connector 100"/>
          <p:cNvCxnSpPr>
            <a:stCxn id="48" idx="1"/>
          </p:cNvCxnSpPr>
          <p:nvPr/>
        </p:nvCxnSpPr>
        <p:spPr>
          <a:xfrm rot="16200000" flipH="1">
            <a:off x="6148635" y="3252080"/>
            <a:ext cx="349340" cy="2298535"/>
          </a:xfrm>
          <a:prstGeom prst="bentConnector2">
            <a:avLst/>
          </a:prstGeom>
          <a:ln>
            <a:solidFill>
              <a:srgbClr val="007936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Elbow Connector 103"/>
          <p:cNvCxnSpPr>
            <a:stCxn id="54" idx="1"/>
          </p:cNvCxnSpPr>
          <p:nvPr/>
        </p:nvCxnSpPr>
        <p:spPr>
          <a:xfrm rot="16200000" flipH="1">
            <a:off x="5068470" y="3080750"/>
            <a:ext cx="873916" cy="3934290"/>
          </a:xfrm>
          <a:prstGeom prst="bentConnector2">
            <a:avLst/>
          </a:prstGeom>
          <a:ln>
            <a:solidFill>
              <a:schemeClr val="accent5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Elbow Connector 106"/>
          <p:cNvCxnSpPr>
            <a:stCxn id="41" idx="1"/>
          </p:cNvCxnSpPr>
          <p:nvPr/>
        </p:nvCxnSpPr>
        <p:spPr>
          <a:xfrm rot="5400000" flipH="1" flipV="1">
            <a:off x="6643486" y="3016372"/>
            <a:ext cx="178275" cy="1479899"/>
          </a:xfrm>
          <a:prstGeom prst="bentConnector4">
            <a:avLst>
              <a:gd name="adj1" fmla="val -121183"/>
              <a:gd name="adj2" fmla="val 48257"/>
            </a:avLst>
          </a:prstGeom>
          <a:ln>
            <a:solidFill>
              <a:schemeClr val="accent3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矩形 63"/>
          <p:cNvSpPr/>
          <p:nvPr/>
        </p:nvSpPr>
        <p:spPr>
          <a:xfrm>
            <a:off x="7517009" y="1557318"/>
            <a:ext cx="3354926" cy="5967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325" b="1" dirty="0"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企业通过优化服务流程，提高服务效率，降低服务成本，为客户提供更优质的服务。</a:t>
            </a:r>
            <a:endParaRPr lang="zh-CN" altLang="en-US" sz="1325" b="1" dirty="0">
              <a:latin typeface="微软雅黑" panose="020B0503020204020204" pitchFamily="34" charset="-122"/>
              <a:ea typeface="微软雅黑" panose="020B0503020204020204" pitchFamily="34" charset="-122"/>
              <a:sym typeface="+mn-lt"/>
            </a:endParaRPr>
          </a:p>
        </p:txBody>
      </p:sp>
      <p:sp>
        <p:nvSpPr>
          <p:cNvPr id="65" name="矩形 64"/>
          <p:cNvSpPr/>
          <p:nvPr/>
        </p:nvSpPr>
        <p:spPr>
          <a:xfrm>
            <a:off x="7517009" y="2472412"/>
            <a:ext cx="3354926" cy="5967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325" b="1" dirty="0"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共享驿站的环境服务可以提高城市的交通状况、环境质量和居民的出行效率。</a:t>
            </a:r>
            <a:endParaRPr lang="zh-CN" altLang="en-US" sz="1325" b="1" dirty="0">
              <a:latin typeface="微软雅黑" panose="020B0503020204020204" pitchFamily="34" charset="-122"/>
              <a:ea typeface="微软雅黑" panose="020B0503020204020204" pitchFamily="34" charset="-122"/>
              <a:sym typeface="+mn-lt"/>
            </a:endParaRPr>
          </a:p>
        </p:txBody>
      </p:sp>
      <p:sp>
        <p:nvSpPr>
          <p:cNvPr id="66" name="矩形 65"/>
          <p:cNvSpPr/>
          <p:nvPr/>
        </p:nvSpPr>
        <p:spPr>
          <a:xfrm>
            <a:off x="7517009" y="3387506"/>
            <a:ext cx="3354926" cy="5967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325" b="1" dirty="0"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同时也可以节约能源和资源，减少有害气体的产生，促进城市可持续发展。</a:t>
            </a:r>
            <a:endParaRPr lang="zh-CN" altLang="en-US" sz="1325" b="1" dirty="0">
              <a:latin typeface="微软雅黑" panose="020B0503020204020204" pitchFamily="34" charset="-122"/>
              <a:ea typeface="微软雅黑" panose="020B0503020204020204" pitchFamily="34" charset="-122"/>
              <a:sym typeface="+mn-lt"/>
            </a:endParaRPr>
          </a:p>
        </p:txBody>
      </p:sp>
      <p:sp>
        <p:nvSpPr>
          <p:cNvPr id="67" name="矩形 66"/>
          <p:cNvSpPr/>
          <p:nvPr/>
        </p:nvSpPr>
        <p:spPr>
          <a:xfrm>
            <a:off x="7444047" y="4131787"/>
            <a:ext cx="3354926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325" b="1" dirty="0"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我们将持续优化“三无问题”，美化校园环境，同时引进共享充电宝、自动贩卖机，满足人们多样化的需求。</a:t>
            </a:r>
            <a:endParaRPr lang="zh-CN" altLang="en-US" sz="1325" b="1" dirty="0">
              <a:latin typeface="微软雅黑" panose="020B0503020204020204" pitchFamily="34" charset="-122"/>
              <a:ea typeface="微软雅黑" panose="020B0503020204020204" pitchFamily="34" charset="-122"/>
              <a:sym typeface="+mn-lt"/>
            </a:endParaRPr>
          </a:p>
        </p:txBody>
      </p:sp>
      <p:sp>
        <p:nvSpPr>
          <p:cNvPr id="68" name="矩形 67"/>
          <p:cNvSpPr/>
          <p:nvPr/>
        </p:nvSpPr>
        <p:spPr>
          <a:xfrm>
            <a:off x="7517009" y="5217694"/>
            <a:ext cx="3354926" cy="887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325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无电（共享助力车有车无电现象）、无序（共享两轮车乱停乱摆放）、无修（共享两轮车无人维修问题）</a:t>
            </a:r>
            <a:endParaRPr lang="zh-CN" altLang="en-US" sz="1325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-104140" y="1660525"/>
            <a:ext cx="2218690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解决企业成本损失和运维难题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0" y="2680970"/>
            <a:ext cx="2172970" cy="41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环保理念的推广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71120" y="3528060"/>
            <a:ext cx="2089785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提升共享经济的可持续性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-635" y="4610735"/>
            <a:ext cx="1787525" cy="41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优化校园环境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-116840" y="5217795"/>
            <a:ext cx="24060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/>
              <a:t>解决共享单车行业长期存在的“三无问题”</a:t>
            </a:r>
            <a:endParaRPr lang="zh-CN" altLang="en-US" sz="1800" dirty="0"/>
          </a:p>
        </p:txBody>
      </p:sp>
      <p:grpSp>
        <p:nvGrpSpPr>
          <p:cNvPr id="11" name="组合 10"/>
          <p:cNvGrpSpPr/>
          <p:nvPr/>
        </p:nvGrpSpPr>
        <p:grpSpPr>
          <a:xfrm>
            <a:off x="-1" y="298578"/>
            <a:ext cx="2624914" cy="443618"/>
            <a:chOff x="-1" y="298578"/>
            <a:chExt cx="2453610" cy="443618"/>
          </a:xfrm>
        </p:grpSpPr>
        <p:sp>
          <p:nvSpPr>
            <p:cNvPr id="12" name="矩形 11"/>
            <p:cNvSpPr/>
            <p:nvPr/>
          </p:nvSpPr>
          <p:spPr>
            <a:xfrm>
              <a:off x="-1" y="298578"/>
              <a:ext cx="720477" cy="312045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3" name="组合 12"/>
            <p:cNvGrpSpPr/>
            <p:nvPr/>
          </p:nvGrpSpPr>
          <p:grpSpPr>
            <a:xfrm>
              <a:off x="-1" y="648122"/>
              <a:ext cx="2453610" cy="94074"/>
              <a:chOff x="-1" y="648122"/>
              <a:chExt cx="2453610" cy="94074"/>
            </a:xfrm>
          </p:grpSpPr>
          <p:cxnSp>
            <p:nvCxnSpPr>
              <p:cNvPr id="14" name="直接连接符 13"/>
              <p:cNvCxnSpPr/>
              <p:nvPr/>
            </p:nvCxnSpPr>
            <p:spPr>
              <a:xfrm>
                <a:off x="-1" y="695159"/>
                <a:ext cx="2417780" cy="0"/>
              </a:xfrm>
              <a:prstGeom prst="line">
                <a:avLst/>
              </a:prstGeom>
              <a:ln w="1270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椭圆 14"/>
              <p:cNvSpPr/>
              <p:nvPr/>
            </p:nvSpPr>
            <p:spPr>
              <a:xfrm>
                <a:off x="2359535" y="648122"/>
                <a:ext cx="94074" cy="94074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16" name="等腰三角形 15"/>
          <p:cNvSpPr/>
          <p:nvPr/>
        </p:nvSpPr>
        <p:spPr>
          <a:xfrm rot="5400000">
            <a:off x="2165751" y="358595"/>
            <a:ext cx="288032" cy="216024"/>
          </a:xfrm>
          <a:prstGeom prst="triangl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TextBox 67"/>
          <p:cNvSpPr txBox="1"/>
          <p:nvPr/>
        </p:nvSpPr>
        <p:spPr>
          <a:xfrm>
            <a:off x="2417742" y="352852"/>
            <a:ext cx="10803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TITLE BAR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9" name="TextBox 65"/>
          <p:cNvSpPr txBox="1"/>
          <p:nvPr/>
        </p:nvSpPr>
        <p:spPr>
          <a:xfrm>
            <a:off x="720476" y="216074"/>
            <a:ext cx="156869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500" spc="1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服务理念</a:t>
            </a:r>
            <a:endParaRPr lang="zh-CN" altLang="en-US" sz="2500" spc="1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0" name="Picture 2" descr="南昌理工学院教务网(点击进入)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3086" y="-7607"/>
            <a:ext cx="5328989" cy="817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advTm="2000">
        <p15:prstTrans prst="peelOff"/>
      </p:transition>
    </mc:Choice>
    <mc:Fallback>
      <p:transition spd="slow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/>
      <p:bldP spid="65" grpId="0"/>
      <p:bldP spid="66" grpId="0"/>
      <p:bldP spid="67" grpId="0"/>
      <p:bldP spid="68" grpId="0"/>
      <p:bldP spid="16" grpId="0" bldLvl="0" animBg="1"/>
      <p:bldP spid="17" grpId="0"/>
      <p:bldP spid="1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1800597" y="1728242"/>
            <a:ext cx="4023626" cy="587876"/>
            <a:chOff x="1368228" y="1488854"/>
            <a:chExt cx="4023626" cy="587876"/>
          </a:xfrm>
        </p:grpSpPr>
        <p:sp>
          <p:nvSpPr>
            <p:cNvPr id="11" name="同侧圆角矩形 10"/>
            <p:cNvSpPr/>
            <p:nvPr/>
          </p:nvSpPr>
          <p:spPr>
            <a:xfrm rot="16200000">
              <a:off x="3086103" y="-229021"/>
              <a:ext cx="587876" cy="4023626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0070C0">
                <a:alpha val="6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>
                <a:lnSpc>
                  <a:spcPct val="130000"/>
                </a:lnSpc>
              </a:pPr>
              <a:endParaRPr lang="zh-CN" alt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584252" y="1589142"/>
              <a:ext cx="23917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融资资金的用途</a:t>
              </a:r>
              <a:endParaRPr lang="en-US" altLang="zh-CN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1860291" y="2721126"/>
            <a:ext cx="2281232" cy="11182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ts val="1600"/>
              </a:lnSpc>
            </a:pPr>
            <a:r>
              <a:rPr lang="en-US" altLang="zh-CN" sz="1500" b="1" spc="1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①</a:t>
            </a:r>
            <a:r>
              <a:rPr lang="zh-CN" altLang="en-US" sz="1500" b="1" spc="100" dirty="0">
                <a:solidFill>
                  <a:schemeClr val="tx1">
                    <a:lumMod val="50000"/>
                    <a:lumOff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研发</a:t>
            </a:r>
            <a:endParaRPr lang="en-US" altLang="zh-CN" sz="1500" b="1" spc="100" dirty="0">
              <a:solidFill>
                <a:schemeClr val="tx1">
                  <a:lumMod val="50000"/>
                  <a:lumOff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just">
              <a:lnSpc>
                <a:spcPts val="1600"/>
              </a:lnSpc>
            </a:pPr>
            <a:r>
              <a:rPr lang="zh-CN" altLang="zh-CN" sz="1500" b="1" spc="100" dirty="0">
                <a:solidFill>
                  <a:schemeClr val="tx1">
                    <a:lumMod val="50000"/>
                    <a:lumOff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②</a:t>
            </a:r>
            <a:r>
              <a:rPr lang="zh-CN" altLang="en-US" sz="1500" b="1" spc="100" dirty="0">
                <a:solidFill>
                  <a:schemeClr val="tx1">
                    <a:lumMod val="50000"/>
                    <a:lumOff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购买设备</a:t>
            </a:r>
            <a:endParaRPr lang="en-US" altLang="zh-CN" sz="1500" b="1" spc="100" dirty="0">
              <a:solidFill>
                <a:schemeClr val="tx1">
                  <a:lumMod val="50000"/>
                  <a:lumOff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just">
              <a:lnSpc>
                <a:spcPts val="1600"/>
              </a:lnSpc>
            </a:pPr>
            <a:r>
              <a:rPr lang="en-US" altLang="zh-CN" sz="1500" b="1" spc="100" dirty="0">
                <a:solidFill>
                  <a:schemeClr val="tx1">
                    <a:lumMod val="50000"/>
                    <a:lumOff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③</a:t>
            </a:r>
            <a:r>
              <a:rPr lang="zh-CN" altLang="en-US" sz="1500" b="1" spc="100" dirty="0">
                <a:solidFill>
                  <a:schemeClr val="tx1">
                    <a:lumMod val="50000"/>
                    <a:lumOff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技术改造</a:t>
            </a:r>
            <a:endParaRPr lang="en-US" altLang="zh-CN" sz="1500" b="1" spc="100" dirty="0">
              <a:solidFill>
                <a:schemeClr val="tx1">
                  <a:lumMod val="50000"/>
                  <a:lumOff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just">
              <a:lnSpc>
                <a:spcPts val="1600"/>
              </a:lnSpc>
            </a:pPr>
            <a:r>
              <a:rPr lang="zh-CN" altLang="zh-CN" sz="1500" b="1" spc="100" dirty="0">
                <a:solidFill>
                  <a:schemeClr val="tx1">
                    <a:lumMod val="50000"/>
                    <a:lumOff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④</a:t>
            </a:r>
            <a:r>
              <a:rPr lang="zh-CN" altLang="en-US" sz="1500" b="1" spc="100" dirty="0">
                <a:solidFill>
                  <a:schemeClr val="tx1">
                    <a:lumMod val="50000"/>
                    <a:lumOff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扩大团队建设</a:t>
            </a:r>
            <a:endParaRPr lang="en-US" altLang="zh-CN" sz="1500" b="1" spc="100" dirty="0">
              <a:solidFill>
                <a:schemeClr val="tx1">
                  <a:lumMod val="50000"/>
                  <a:lumOff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just">
              <a:lnSpc>
                <a:spcPts val="1600"/>
              </a:lnSpc>
            </a:pPr>
            <a:r>
              <a:rPr lang="zh-CN" altLang="zh-CN" sz="1500" b="1" spc="100" dirty="0">
                <a:solidFill>
                  <a:schemeClr val="tx1">
                    <a:lumMod val="50000"/>
                    <a:lumOff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⑤</a:t>
            </a:r>
            <a:r>
              <a:rPr lang="zh-CN" altLang="en-US" sz="1500" b="1" spc="100" dirty="0">
                <a:solidFill>
                  <a:schemeClr val="tx1">
                    <a:lumMod val="50000"/>
                    <a:lumOff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市场营销</a:t>
            </a:r>
            <a:endParaRPr lang="en-US" altLang="zh-CN" sz="1500" b="1" spc="1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5968237" y="3721833"/>
            <a:ext cx="3969264" cy="587876"/>
            <a:chOff x="5391851" y="3393999"/>
            <a:chExt cx="3969264" cy="587876"/>
          </a:xfrm>
        </p:grpSpPr>
        <p:sp>
          <p:nvSpPr>
            <p:cNvPr id="17" name="同侧圆角矩形 16"/>
            <p:cNvSpPr/>
            <p:nvPr/>
          </p:nvSpPr>
          <p:spPr>
            <a:xfrm rot="5400000" flipH="1">
              <a:off x="7032941" y="1752909"/>
              <a:ext cx="587876" cy="3870056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00B0F0">
                <a:alpha val="6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>
                <a:lnSpc>
                  <a:spcPct val="130000"/>
                </a:lnSpc>
              </a:pPr>
              <a:endParaRPr lang="zh-CN" alt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969321" y="3497343"/>
              <a:ext cx="23917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股权分配图</a:t>
              </a:r>
              <a:endParaRPr lang="en-US" altLang="zh-CN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4368043" y="1727831"/>
            <a:ext cx="2727725" cy="2637006"/>
            <a:chOff x="3015245" y="2152665"/>
            <a:chExt cx="3306471" cy="3273825"/>
          </a:xfrm>
          <a:effectLst>
            <a:outerShdw blurRad="406400" dist="190500" dir="8100000" algn="tr" rotWithShape="0">
              <a:prstClr val="black">
                <a:alpha val="20000"/>
              </a:prstClr>
            </a:outerShdw>
          </a:effectLst>
        </p:grpSpPr>
        <p:sp>
          <p:nvSpPr>
            <p:cNvPr id="20" name="圆角矩形 20"/>
            <p:cNvSpPr/>
            <p:nvPr/>
          </p:nvSpPr>
          <p:spPr>
            <a:xfrm>
              <a:off x="3015245" y="2152665"/>
              <a:ext cx="3306471" cy="3273825"/>
            </a:xfrm>
            <a:prstGeom prst="ellipse">
              <a:avLst/>
            </a:prstGeom>
            <a:solidFill>
              <a:schemeClr val="bg1"/>
            </a:solidFill>
            <a:ln w="15875">
              <a:solidFill>
                <a:srgbClr val="4472C4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8" tIns="45719" rIns="91438" bIns="45719" rtlCol="0" anchor="ctr"/>
            <a:lstStyle/>
            <a:p>
              <a:pPr algn="ctr">
                <a:lnSpc>
                  <a:spcPct val="130000"/>
                </a:lnSpc>
              </a:pPr>
              <a:endPara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圆角矩形 20"/>
            <p:cNvSpPr/>
            <p:nvPr/>
          </p:nvSpPr>
          <p:spPr>
            <a:xfrm>
              <a:off x="3147859" y="2283970"/>
              <a:ext cx="3041243" cy="3011215"/>
            </a:xfrm>
            <a:prstGeom prst="ellipse">
              <a:avLst/>
            </a:prstGeom>
            <a:solidFill>
              <a:srgbClr val="4472C4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8" tIns="45719" rIns="91438" bIns="45719" rtlCol="0" anchor="ctr"/>
            <a:lstStyle/>
            <a:p>
              <a:pPr algn="ctr">
                <a:lnSpc>
                  <a:spcPct val="130000"/>
                </a:lnSpc>
              </a:pPr>
              <a:endParaRPr lang="zh-CN" altLang="en-US" sz="3600" dirty="0"/>
            </a:p>
          </p:txBody>
        </p:sp>
        <p:pic>
          <p:nvPicPr>
            <p:cNvPr id="22" name="图片 2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28320" y="2349417"/>
              <a:ext cx="2880320" cy="2880320"/>
            </a:xfrm>
            <a:prstGeom prst="rect">
              <a:avLst/>
            </a:prstGeom>
          </p:spPr>
        </p:pic>
      </p:grpSp>
      <p:pic>
        <p:nvPicPr>
          <p:cNvPr id="23" name="图片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9855" y="2535153"/>
            <a:ext cx="1144103" cy="1111661"/>
          </a:xfrm>
          <a:prstGeom prst="rect">
            <a:avLst/>
          </a:prstGeom>
        </p:spPr>
      </p:pic>
      <p:cxnSp>
        <p:nvCxnSpPr>
          <p:cNvPr id="24" name="直接连接符 23"/>
          <p:cNvCxnSpPr/>
          <p:nvPr/>
        </p:nvCxnSpPr>
        <p:spPr>
          <a:xfrm>
            <a:off x="2016621" y="4576033"/>
            <a:ext cx="7677655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图表 1"/>
          <p:cNvGraphicFramePr/>
          <p:nvPr/>
        </p:nvGraphicFramePr>
        <p:xfrm>
          <a:off x="7229514" y="1184722"/>
          <a:ext cx="2608779" cy="24396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graphicFrame>
        <p:nvGraphicFramePr>
          <p:cNvPr id="26" name="图表 25"/>
          <p:cNvGraphicFramePr/>
          <p:nvPr/>
        </p:nvGraphicFramePr>
        <p:xfrm>
          <a:off x="7345213" y="1665407"/>
          <a:ext cx="2232660" cy="20116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27" name="图表 26"/>
          <p:cNvGraphicFramePr/>
          <p:nvPr/>
        </p:nvGraphicFramePr>
        <p:xfrm>
          <a:off x="7201197" y="1440210"/>
          <a:ext cx="2376264" cy="217507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矩形 2"/>
          <p:cNvSpPr/>
          <p:nvPr/>
        </p:nvSpPr>
        <p:spPr>
          <a:xfrm>
            <a:off x="2026714" y="4824586"/>
            <a:ext cx="7677655" cy="15121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融资策略：天使投资、政府补助</a:t>
            </a:r>
            <a:endParaRPr lang="en-US" altLang="zh-CN" dirty="0"/>
          </a:p>
          <a:p>
            <a:pPr algn="ctr"/>
            <a:r>
              <a:rPr lang="zh-CN" altLang="en-US" sz="1800" dirty="0">
                <a:latin typeface="宋体" panose="02010600030101010101" pitchFamily="2" charset="-122"/>
                <a:ea typeface="宋体" panose="02010600030101010101" pitchFamily="2" charset="-122"/>
              </a:rPr>
              <a:t> ①</a:t>
            </a:r>
            <a:r>
              <a:rPr lang="zh-CN" altLang="en-US" sz="1800" dirty="0"/>
              <a:t>天使投资：由于团队的深厚研发成功经验，获得了投资人的认同</a:t>
            </a:r>
            <a:r>
              <a:rPr lang="zh-CN" altLang="en-US" dirty="0"/>
              <a:t>；</a:t>
            </a:r>
            <a:endParaRPr lang="en-US" altLang="zh-CN" dirty="0"/>
          </a:p>
          <a:p>
            <a:r>
              <a:rPr lang="zh-CN" altLang="en-US" sz="1800" dirty="0">
                <a:latin typeface="宋体" panose="02010600030101010101" pitchFamily="2" charset="-122"/>
                <a:ea typeface="宋体" panose="02010600030101010101" pitchFamily="2" charset="-122"/>
              </a:rPr>
              <a:t>   ②为了鼓励互联网创业，政府出台了一些减税优惠政策。政府还为互联                                     网创业提供了财政支持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endParaRPr lang="en-US" altLang="zh-CN" dirty="0"/>
          </a:p>
        </p:txBody>
      </p:sp>
      <p:grpSp>
        <p:nvGrpSpPr>
          <p:cNvPr id="29" name="组合 28"/>
          <p:cNvGrpSpPr/>
          <p:nvPr/>
        </p:nvGrpSpPr>
        <p:grpSpPr>
          <a:xfrm>
            <a:off x="-1" y="298578"/>
            <a:ext cx="2453610" cy="443618"/>
            <a:chOff x="-1" y="298578"/>
            <a:chExt cx="2453610" cy="443618"/>
          </a:xfrm>
        </p:grpSpPr>
        <p:sp>
          <p:nvSpPr>
            <p:cNvPr id="30" name="矩形 29"/>
            <p:cNvSpPr/>
            <p:nvPr/>
          </p:nvSpPr>
          <p:spPr>
            <a:xfrm>
              <a:off x="-1" y="298578"/>
              <a:ext cx="720477" cy="312045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1" name="组合 30"/>
            <p:cNvGrpSpPr/>
            <p:nvPr/>
          </p:nvGrpSpPr>
          <p:grpSpPr>
            <a:xfrm>
              <a:off x="-1" y="648122"/>
              <a:ext cx="2453610" cy="94074"/>
              <a:chOff x="-1" y="648122"/>
              <a:chExt cx="2453610" cy="94074"/>
            </a:xfrm>
          </p:grpSpPr>
          <p:cxnSp>
            <p:nvCxnSpPr>
              <p:cNvPr id="32" name="直接连接符 31"/>
              <p:cNvCxnSpPr/>
              <p:nvPr/>
            </p:nvCxnSpPr>
            <p:spPr>
              <a:xfrm>
                <a:off x="-1" y="695159"/>
                <a:ext cx="2417780" cy="0"/>
              </a:xfrm>
              <a:prstGeom prst="line">
                <a:avLst/>
              </a:prstGeom>
              <a:ln w="1270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椭圆 32"/>
              <p:cNvSpPr/>
              <p:nvPr/>
            </p:nvSpPr>
            <p:spPr>
              <a:xfrm>
                <a:off x="2359535" y="648122"/>
                <a:ext cx="94074" cy="94074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34" name="TextBox 67"/>
          <p:cNvSpPr txBox="1"/>
          <p:nvPr/>
        </p:nvSpPr>
        <p:spPr>
          <a:xfrm>
            <a:off x="2417743" y="352852"/>
            <a:ext cx="10098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TITLE BAR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5" name="TextBox 65"/>
          <p:cNvSpPr txBox="1"/>
          <p:nvPr/>
        </p:nvSpPr>
        <p:spPr>
          <a:xfrm>
            <a:off x="720476" y="216074"/>
            <a:ext cx="151836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500" spc="1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融资计划</a:t>
            </a:r>
            <a:endParaRPr lang="zh-CN" altLang="en-US" sz="2500" spc="1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000"/>
    </mc:Choice>
    <mc:Fallback>
      <p:transition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1800597" y="1816688"/>
            <a:ext cx="4023626" cy="587876"/>
            <a:chOff x="1368228" y="1488854"/>
            <a:chExt cx="4023626" cy="587876"/>
          </a:xfrm>
        </p:grpSpPr>
        <p:sp>
          <p:nvSpPr>
            <p:cNvPr id="11" name="同侧圆角矩形 10"/>
            <p:cNvSpPr/>
            <p:nvPr/>
          </p:nvSpPr>
          <p:spPr>
            <a:xfrm rot="16200000">
              <a:off x="3086103" y="-229021"/>
              <a:ext cx="587876" cy="4023626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0070C0">
                <a:alpha val="6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>
                <a:lnSpc>
                  <a:spcPct val="130000"/>
                </a:lnSpc>
              </a:pPr>
              <a:endParaRPr lang="zh-CN" alt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568722" y="1589142"/>
              <a:ext cx="23917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融资回报</a:t>
              </a:r>
              <a:endParaRPr lang="en-US" altLang="zh-CN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5968237" y="3721833"/>
            <a:ext cx="3969264" cy="587876"/>
            <a:chOff x="5391851" y="3393999"/>
            <a:chExt cx="3969264" cy="587876"/>
          </a:xfrm>
        </p:grpSpPr>
        <p:sp>
          <p:nvSpPr>
            <p:cNvPr id="17" name="同侧圆角矩形 16"/>
            <p:cNvSpPr/>
            <p:nvPr/>
          </p:nvSpPr>
          <p:spPr>
            <a:xfrm rot="5400000" flipH="1">
              <a:off x="7032941" y="1752909"/>
              <a:ext cx="587876" cy="3870056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00B0F0">
                <a:alpha val="6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>
                <a:lnSpc>
                  <a:spcPct val="130000"/>
                </a:lnSpc>
              </a:pPr>
              <a:endParaRPr lang="zh-CN" alt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969321" y="3497343"/>
              <a:ext cx="23917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融资风险</a:t>
              </a:r>
              <a:endParaRPr lang="en-US" altLang="zh-CN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4368043" y="1727831"/>
            <a:ext cx="2727725" cy="2637006"/>
            <a:chOff x="3015245" y="2152665"/>
            <a:chExt cx="3306471" cy="3273825"/>
          </a:xfrm>
          <a:effectLst>
            <a:outerShdw blurRad="406400" dist="190500" dir="8100000" algn="tr" rotWithShape="0">
              <a:prstClr val="black">
                <a:alpha val="20000"/>
              </a:prstClr>
            </a:outerShdw>
          </a:effectLst>
        </p:grpSpPr>
        <p:sp>
          <p:nvSpPr>
            <p:cNvPr id="20" name="圆角矩形 20"/>
            <p:cNvSpPr/>
            <p:nvPr/>
          </p:nvSpPr>
          <p:spPr>
            <a:xfrm>
              <a:off x="3015245" y="2152665"/>
              <a:ext cx="3306471" cy="3273825"/>
            </a:xfrm>
            <a:prstGeom prst="ellipse">
              <a:avLst/>
            </a:prstGeom>
            <a:solidFill>
              <a:schemeClr val="bg1"/>
            </a:solidFill>
            <a:ln w="15875">
              <a:solidFill>
                <a:srgbClr val="4472C4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8" tIns="45719" rIns="91438" bIns="45719" rtlCol="0" anchor="ctr"/>
            <a:lstStyle/>
            <a:p>
              <a:pPr algn="ctr">
                <a:lnSpc>
                  <a:spcPct val="130000"/>
                </a:lnSpc>
              </a:pPr>
              <a:endParaRPr lang="zh-CN" altLang="en-US" sz="7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圆角矩形 20"/>
            <p:cNvSpPr/>
            <p:nvPr/>
          </p:nvSpPr>
          <p:spPr>
            <a:xfrm>
              <a:off x="3147859" y="2283970"/>
              <a:ext cx="3041243" cy="3011215"/>
            </a:xfrm>
            <a:prstGeom prst="ellipse">
              <a:avLst/>
            </a:prstGeom>
            <a:solidFill>
              <a:srgbClr val="4472C4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8" tIns="45719" rIns="91438" bIns="45719" rtlCol="0" anchor="ctr"/>
            <a:lstStyle/>
            <a:p>
              <a:pPr algn="ctr">
                <a:lnSpc>
                  <a:spcPct val="130000"/>
                </a:lnSpc>
              </a:pPr>
              <a:endParaRPr lang="zh-CN" altLang="en-US" sz="6600" dirty="0"/>
            </a:p>
          </p:txBody>
        </p:sp>
        <p:pic>
          <p:nvPicPr>
            <p:cNvPr id="22" name="图片 21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28320" y="2349417"/>
              <a:ext cx="2880320" cy="2880320"/>
            </a:xfrm>
            <a:prstGeom prst="rect">
              <a:avLst/>
            </a:prstGeom>
          </p:spPr>
        </p:pic>
      </p:grpSp>
      <p:pic>
        <p:nvPicPr>
          <p:cNvPr id="23" name="图片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9855" y="2535153"/>
            <a:ext cx="1144103" cy="1111661"/>
          </a:xfrm>
          <a:prstGeom prst="rect">
            <a:avLst/>
          </a:prstGeom>
        </p:spPr>
      </p:pic>
      <p:cxnSp>
        <p:nvCxnSpPr>
          <p:cNvPr id="24" name="直接连接符 23"/>
          <p:cNvCxnSpPr/>
          <p:nvPr/>
        </p:nvCxnSpPr>
        <p:spPr>
          <a:xfrm>
            <a:off x="2007193" y="5184626"/>
            <a:ext cx="7677655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3"/>
          <p:cNvSpPr/>
          <p:nvPr/>
        </p:nvSpPr>
        <p:spPr>
          <a:xfrm>
            <a:off x="2025174" y="2535153"/>
            <a:ext cx="2304256" cy="19293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众筹</a:t>
            </a:r>
            <a:endParaRPr lang="en-US" altLang="zh-CN" dirty="0"/>
          </a:p>
          <a:p>
            <a:pPr algn="ctr"/>
            <a:r>
              <a:rPr lang="zh-CN" altLang="en-US" dirty="0"/>
              <a:t>股权众筹</a:t>
            </a:r>
            <a:endParaRPr lang="en-US" altLang="zh-CN" dirty="0"/>
          </a:p>
          <a:p>
            <a:pPr algn="ctr"/>
            <a:r>
              <a:rPr lang="zh-CN" altLang="en-US" dirty="0"/>
              <a:t>债权众筹</a:t>
            </a:r>
            <a:endParaRPr lang="en-US" altLang="zh-CN" dirty="0"/>
          </a:p>
          <a:p>
            <a:pPr algn="ctr"/>
            <a:r>
              <a:rPr lang="zh-CN" altLang="en-US" dirty="0"/>
              <a:t>捐赠众筹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7201197" y="1823017"/>
            <a:ext cx="2409158" cy="17974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市场竞争</a:t>
            </a:r>
            <a:endParaRPr lang="en-US" altLang="zh-CN" dirty="0"/>
          </a:p>
          <a:p>
            <a:pPr algn="ctr"/>
            <a:r>
              <a:rPr lang="zh-CN" altLang="en-US" dirty="0"/>
              <a:t>政策变化</a:t>
            </a:r>
            <a:endParaRPr lang="en-US" altLang="zh-CN" dirty="0"/>
          </a:p>
          <a:p>
            <a:pPr algn="ctr"/>
            <a:r>
              <a:rPr lang="zh-CN" altLang="en-US" dirty="0"/>
              <a:t>经济波动</a:t>
            </a:r>
            <a:endParaRPr lang="zh-CN" altLang="en-US" dirty="0"/>
          </a:p>
        </p:txBody>
      </p:sp>
      <p:grpSp>
        <p:nvGrpSpPr>
          <p:cNvPr id="25" name="组合 24"/>
          <p:cNvGrpSpPr/>
          <p:nvPr/>
        </p:nvGrpSpPr>
        <p:grpSpPr>
          <a:xfrm>
            <a:off x="-1" y="298578"/>
            <a:ext cx="2453610" cy="443618"/>
            <a:chOff x="-1" y="298578"/>
            <a:chExt cx="2453610" cy="443618"/>
          </a:xfrm>
        </p:grpSpPr>
        <p:sp>
          <p:nvSpPr>
            <p:cNvPr id="26" name="矩形 25"/>
            <p:cNvSpPr/>
            <p:nvPr/>
          </p:nvSpPr>
          <p:spPr>
            <a:xfrm>
              <a:off x="-1" y="298578"/>
              <a:ext cx="720477" cy="312045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27" name="组合 26"/>
            <p:cNvGrpSpPr/>
            <p:nvPr/>
          </p:nvGrpSpPr>
          <p:grpSpPr>
            <a:xfrm>
              <a:off x="-1" y="648122"/>
              <a:ext cx="2453610" cy="94074"/>
              <a:chOff x="-1" y="648122"/>
              <a:chExt cx="2453610" cy="94074"/>
            </a:xfrm>
          </p:grpSpPr>
          <p:cxnSp>
            <p:nvCxnSpPr>
              <p:cNvPr id="28" name="直接连接符 27"/>
              <p:cNvCxnSpPr/>
              <p:nvPr/>
            </p:nvCxnSpPr>
            <p:spPr>
              <a:xfrm>
                <a:off x="-1" y="695159"/>
                <a:ext cx="2417780" cy="0"/>
              </a:xfrm>
              <a:prstGeom prst="line">
                <a:avLst/>
              </a:prstGeom>
              <a:ln w="1270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椭圆 28"/>
              <p:cNvSpPr/>
              <p:nvPr/>
            </p:nvSpPr>
            <p:spPr>
              <a:xfrm>
                <a:off x="2359535" y="648122"/>
                <a:ext cx="94074" cy="94074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30" name="TextBox 67"/>
          <p:cNvSpPr txBox="1"/>
          <p:nvPr/>
        </p:nvSpPr>
        <p:spPr>
          <a:xfrm>
            <a:off x="2417743" y="352852"/>
            <a:ext cx="10098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TITLE BAR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1" name="TextBox 65"/>
          <p:cNvSpPr txBox="1"/>
          <p:nvPr/>
        </p:nvSpPr>
        <p:spPr>
          <a:xfrm>
            <a:off x="720476" y="216074"/>
            <a:ext cx="151836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500" spc="1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融资计划</a:t>
            </a:r>
            <a:endParaRPr lang="zh-CN" altLang="en-US" sz="2500" spc="1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000"/>
    </mc:Choice>
    <mc:Fallback>
      <p:transition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extBox 65"/>
          <p:cNvSpPr txBox="1"/>
          <p:nvPr/>
        </p:nvSpPr>
        <p:spPr>
          <a:xfrm>
            <a:off x="720476" y="216074"/>
            <a:ext cx="151836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500" spc="1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融资计划</a:t>
            </a:r>
            <a:endParaRPr lang="zh-CN" altLang="en-US" sz="2500" spc="1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7" name="等腰三角形 66"/>
          <p:cNvSpPr/>
          <p:nvPr/>
        </p:nvSpPr>
        <p:spPr>
          <a:xfrm rot="5400000">
            <a:off x="2165751" y="358595"/>
            <a:ext cx="288032" cy="216024"/>
          </a:xfrm>
          <a:prstGeom prst="triangl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TextBox 67"/>
          <p:cNvSpPr txBox="1"/>
          <p:nvPr/>
        </p:nvSpPr>
        <p:spPr>
          <a:xfrm>
            <a:off x="2446953" y="288082"/>
            <a:ext cx="10098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TITLE BAR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71" name="组合 70"/>
          <p:cNvGrpSpPr/>
          <p:nvPr/>
        </p:nvGrpSpPr>
        <p:grpSpPr>
          <a:xfrm>
            <a:off x="11186" y="602611"/>
            <a:ext cx="3087096" cy="100165"/>
            <a:chOff x="-1" y="648122"/>
            <a:chExt cx="2453610" cy="94074"/>
          </a:xfrm>
        </p:grpSpPr>
        <p:cxnSp>
          <p:nvCxnSpPr>
            <p:cNvPr id="72" name="直接连接符 71"/>
            <p:cNvCxnSpPr/>
            <p:nvPr/>
          </p:nvCxnSpPr>
          <p:spPr>
            <a:xfrm>
              <a:off x="-1" y="695159"/>
              <a:ext cx="2417780" cy="0"/>
            </a:xfrm>
            <a:prstGeom prst="line">
              <a:avLst/>
            </a:prstGeom>
            <a:ln w="127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椭圆 72"/>
            <p:cNvSpPr/>
            <p:nvPr/>
          </p:nvSpPr>
          <p:spPr>
            <a:xfrm>
              <a:off x="2359535" y="648122"/>
              <a:ext cx="94074" cy="94074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24" name="直接连接符 23"/>
          <p:cNvCxnSpPr/>
          <p:nvPr/>
        </p:nvCxnSpPr>
        <p:spPr>
          <a:xfrm>
            <a:off x="1368549" y="5688682"/>
            <a:ext cx="864096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864493" y="864146"/>
            <a:ext cx="2188708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/>
              <a:t>财务分析</a:t>
            </a:r>
            <a:endParaRPr lang="zh-CN" altLang="en-US" sz="2400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1512417" y="1584226"/>
          <a:ext cx="4752528" cy="396044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21488"/>
                <a:gridCol w="1621116"/>
                <a:gridCol w="1712654"/>
                <a:gridCol w="797270"/>
              </a:tblGrid>
              <a:tr h="788037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600" u="none" strike="noStrike" dirty="0">
                          <a:effectLst/>
                        </a:rPr>
                        <a:t>内容</a:t>
                      </a:r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 hMerge="1"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>
                          <a:effectLst/>
                        </a:rPr>
                        <a:t>估算金额（单位：万元）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>
                          <a:effectLst/>
                        </a:rPr>
                        <a:t>比例（</a:t>
                      </a:r>
                      <a:r>
                        <a:rPr lang="en-US" altLang="zh-CN" sz="1100" u="none" strike="noStrike">
                          <a:effectLst/>
                        </a:rPr>
                        <a:t>%</a:t>
                      </a:r>
                      <a:r>
                        <a:rPr lang="zh-CN" altLang="en-US" sz="1100" u="none" strike="noStrike">
                          <a:effectLst/>
                        </a:rPr>
                        <a:t>）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</a:tr>
              <a:tr h="591066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 dirty="0">
                          <a:effectLst/>
                        </a:rPr>
                        <a:t>所需要的资金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 hMerge="1"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200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100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</a:tr>
              <a:tr h="591066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 dirty="0">
                          <a:effectLst/>
                        </a:rPr>
                        <a:t>资金来源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 dirty="0">
                          <a:effectLst/>
                        </a:rPr>
                        <a:t>自筹资金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90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45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</a:tr>
              <a:tr h="808142">
                <a:tc vMerge="1"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>
                          <a:effectLst/>
                        </a:rPr>
                        <a:t>大学生创业贷款（长期</a:t>
                      </a:r>
                      <a:r>
                        <a:rPr lang="en-US" altLang="zh-CN" sz="1100" u="none" strike="noStrike">
                          <a:effectLst/>
                        </a:rPr>
                        <a:t>5</a:t>
                      </a:r>
                      <a:r>
                        <a:rPr lang="zh-CN" altLang="en-US" sz="1100" u="none" strike="noStrike">
                          <a:effectLst/>
                        </a:rPr>
                        <a:t>年）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60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30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</a:tr>
              <a:tr h="591066">
                <a:tc vMerge="1"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 dirty="0">
                          <a:effectLst/>
                        </a:rPr>
                        <a:t>政府补助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20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10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</a:tr>
              <a:tr h="591066">
                <a:tc vMerge="1"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>
                          <a:effectLst/>
                        </a:rPr>
                        <a:t>风险投资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30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15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</a:tr>
            </a:tbl>
          </a:graphicData>
        </a:graphic>
      </p:graphicFrame>
      <p:graphicFrame>
        <p:nvGraphicFramePr>
          <p:cNvPr id="16" name="图表 15"/>
          <p:cNvGraphicFramePr/>
          <p:nvPr/>
        </p:nvGraphicFramePr>
        <p:xfrm>
          <a:off x="6481117" y="2160290"/>
          <a:ext cx="3456384" cy="33843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6985173" y="1584226"/>
            <a:ext cx="230425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融资构成图</a:t>
            </a:r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-1" y="298578"/>
            <a:ext cx="720477" cy="31204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000"/>
    </mc:Choice>
    <mc:Fallback>
      <p:transition advTm="30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extBox 65"/>
          <p:cNvSpPr txBox="1"/>
          <p:nvPr/>
        </p:nvSpPr>
        <p:spPr>
          <a:xfrm>
            <a:off x="720476" y="216074"/>
            <a:ext cx="185178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500" spc="1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财务预算表</a:t>
            </a:r>
            <a:endParaRPr lang="zh-CN" altLang="en-US" sz="2500" spc="1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7" name="等腰三角形 66"/>
          <p:cNvSpPr/>
          <p:nvPr/>
        </p:nvSpPr>
        <p:spPr>
          <a:xfrm rot="5400000">
            <a:off x="2514173" y="358595"/>
            <a:ext cx="288032" cy="216024"/>
          </a:xfrm>
          <a:prstGeom prst="triangl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TextBox 67"/>
          <p:cNvSpPr txBox="1"/>
          <p:nvPr/>
        </p:nvSpPr>
        <p:spPr>
          <a:xfrm>
            <a:off x="2743935" y="288082"/>
            <a:ext cx="10098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TITLE BAR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71" name="组合 70"/>
          <p:cNvGrpSpPr/>
          <p:nvPr/>
        </p:nvGrpSpPr>
        <p:grpSpPr>
          <a:xfrm>
            <a:off x="11186" y="602611"/>
            <a:ext cx="3087096" cy="100165"/>
            <a:chOff x="-1" y="648122"/>
            <a:chExt cx="2453610" cy="94074"/>
          </a:xfrm>
        </p:grpSpPr>
        <p:cxnSp>
          <p:nvCxnSpPr>
            <p:cNvPr id="72" name="直接连接符 71"/>
            <p:cNvCxnSpPr/>
            <p:nvPr/>
          </p:nvCxnSpPr>
          <p:spPr>
            <a:xfrm>
              <a:off x="-1" y="695159"/>
              <a:ext cx="2417780" cy="0"/>
            </a:xfrm>
            <a:prstGeom prst="line">
              <a:avLst/>
            </a:prstGeom>
            <a:ln w="127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椭圆 72"/>
            <p:cNvSpPr/>
            <p:nvPr/>
          </p:nvSpPr>
          <p:spPr>
            <a:xfrm>
              <a:off x="2359535" y="648122"/>
              <a:ext cx="94074" cy="94074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24" name="直接连接符 23"/>
          <p:cNvCxnSpPr/>
          <p:nvPr/>
        </p:nvCxnSpPr>
        <p:spPr>
          <a:xfrm>
            <a:off x="1368549" y="6120730"/>
            <a:ext cx="8712968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图表 8"/>
          <p:cNvGraphicFramePr/>
          <p:nvPr/>
        </p:nvGraphicFramePr>
        <p:xfrm>
          <a:off x="1532193" y="1728242"/>
          <a:ext cx="3600401" cy="34563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graphicFrame>
        <p:nvGraphicFramePr>
          <p:cNvPr id="12" name="图表 11"/>
          <p:cNvGraphicFramePr/>
          <p:nvPr/>
        </p:nvGraphicFramePr>
        <p:xfrm>
          <a:off x="1469572" y="957941"/>
          <a:ext cx="8611946" cy="55902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矩形 1"/>
          <p:cNvSpPr/>
          <p:nvPr/>
        </p:nvSpPr>
        <p:spPr>
          <a:xfrm>
            <a:off x="-1" y="298578"/>
            <a:ext cx="720477" cy="31204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000"/>
    </mc:Choice>
    <mc:Fallback>
      <p:transition advTm="30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extBox 65"/>
          <p:cNvSpPr txBox="1"/>
          <p:nvPr/>
        </p:nvSpPr>
        <p:spPr>
          <a:xfrm>
            <a:off x="720476" y="216074"/>
            <a:ext cx="151836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500" spc="1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市场计划</a:t>
            </a:r>
            <a:endParaRPr lang="zh-CN" altLang="en-US" sz="2500" spc="1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7" name="等腰三角形 66"/>
          <p:cNvSpPr/>
          <p:nvPr/>
        </p:nvSpPr>
        <p:spPr>
          <a:xfrm rot="5400000">
            <a:off x="2165751" y="358595"/>
            <a:ext cx="288032" cy="216024"/>
          </a:xfrm>
          <a:prstGeom prst="triangl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TextBox 67"/>
          <p:cNvSpPr txBox="1"/>
          <p:nvPr/>
        </p:nvSpPr>
        <p:spPr>
          <a:xfrm>
            <a:off x="2446953" y="288082"/>
            <a:ext cx="10098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TITLE BAR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71" name="组合 70"/>
          <p:cNvGrpSpPr/>
          <p:nvPr/>
        </p:nvGrpSpPr>
        <p:grpSpPr>
          <a:xfrm>
            <a:off x="11186" y="602611"/>
            <a:ext cx="3087096" cy="100165"/>
            <a:chOff x="-1" y="648122"/>
            <a:chExt cx="2453610" cy="94074"/>
          </a:xfrm>
        </p:grpSpPr>
        <p:cxnSp>
          <p:nvCxnSpPr>
            <p:cNvPr id="72" name="直接连接符 71"/>
            <p:cNvCxnSpPr/>
            <p:nvPr/>
          </p:nvCxnSpPr>
          <p:spPr>
            <a:xfrm>
              <a:off x="-1" y="695159"/>
              <a:ext cx="2417780" cy="0"/>
            </a:xfrm>
            <a:prstGeom prst="line">
              <a:avLst/>
            </a:prstGeom>
            <a:ln w="127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椭圆 72"/>
            <p:cNvSpPr/>
            <p:nvPr/>
          </p:nvSpPr>
          <p:spPr>
            <a:xfrm>
              <a:off x="2359535" y="648122"/>
              <a:ext cx="94074" cy="94074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24" name="直接连接符 23"/>
          <p:cNvCxnSpPr/>
          <p:nvPr/>
        </p:nvCxnSpPr>
        <p:spPr>
          <a:xfrm>
            <a:off x="936501" y="6120730"/>
            <a:ext cx="864096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648" y="731900"/>
            <a:ext cx="1304925" cy="143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584573" y="936154"/>
            <a:ext cx="4320480" cy="1400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市面首家</a:t>
            </a:r>
            <a:endParaRPr lang="en-US" altLang="zh-CN" dirty="0"/>
          </a:p>
          <a:p>
            <a:r>
              <a:rPr lang="zh-CN" altLang="en-US" sz="2000" dirty="0"/>
              <a:t>市场上专业的共享车后期维修的公司</a:t>
            </a:r>
            <a:r>
              <a:rPr lang="zh-CN" altLang="en-US" sz="2400" dirty="0">
                <a:solidFill>
                  <a:srgbClr val="FF0000"/>
                </a:solidFill>
              </a:rPr>
              <a:t>极少</a:t>
            </a:r>
            <a:r>
              <a:rPr lang="zh-CN" altLang="en-US" sz="2000" dirty="0"/>
              <a:t>，我们是</a:t>
            </a:r>
            <a:r>
              <a:rPr lang="zh-CN" altLang="en-US" sz="2400" dirty="0">
                <a:solidFill>
                  <a:srgbClr val="FF0000"/>
                </a:solidFill>
              </a:rPr>
              <a:t>首家</a:t>
            </a:r>
            <a:r>
              <a:rPr lang="zh-CN" altLang="en-US" sz="2000" dirty="0"/>
              <a:t>针对区域的运维站</a:t>
            </a:r>
            <a:endParaRPr lang="zh-CN" altLang="en-US" sz="2000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657" y="2476923"/>
            <a:ext cx="1195535" cy="11955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1584573" y="2448322"/>
            <a:ext cx="424847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市场广阔</a:t>
            </a:r>
            <a:endParaRPr lang="en-US" altLang="zh-CN" dirty="0"/>
          </a:p>
          <a:p>
            <a:r>
              <a:rPr lang="zh-CN" altLang="en-US" sz="2000" dirty="0"/>
              <a:t>全国共享车约</a:t>
            </a:r>
            <a:r>
              <a:rPr lang="en-US" altLang="zh-CN" sz="2400" dirty="0">
                <a:solidFill>
                  <a:srgbClr val="FF0000"/>
                </a:solidFill>
              </a:rPr>
              <a:t>495</a:t>
            </a:r>
            <a:r>
              <a:rPr lang="zh-CN" altLang="en-US" sz="2400" dirty="0">
                <a:solidFill>
                  <a:srgbClr val="FF0000"/>
                </a:solidFill>
              </a:rPr>
              <a:t>万辆</a:t>
            </a:r>
            <a:r>
              <a:rPr lang="zh-CN" altLang="en-US" dirty="0"/>
              <a:t>，</a:t>
            </a:r>
            <a:r>
              <a:rPr lang="zh-CN" altLang="en-US" sz="2000" dirty="0"/>
              <a:t>预计</a:t>
            </a:r>
            <a:r>
              <a:rPr lang="en-US" altLang="zh-CN" sz="2000" dirty="0"/>
              <a:t>2026</a:t>
            </a:r>
            <a:r>
              <a:rPr lang="zh-CN" altLang="en-US" sz="2000" dirty="0"/>
              <a:t>年达</a:t>
            </a:r>
            <a:r>
              <a:rPr lang="en-US" altLang="zh-CN" sz="2000" dirty="0"/>
              <a:t>900</a:t>
            </a:r>
            <a:r>
              <a:rPr lang="zh-CN" altLang="en-US" sz="2000" dirty="0"/>
              <a:t>万辆，市场</a:t>
            </a:r>
            <a:r>
              <a:rPr lang="zh-CN" altLang="en-US" sz="2400" dirty="0">
                <a:solidFill>
                  <a:srgbClr val="FF0000"/>
                </a:solidFill>
              </a:rPr>
              <a:t>迫切需要</a:t>
            </a:r>
            <a:r>
              <a:rPr lang="zh-CN" altLang="en-US" sz="2000" dirty="0"/>
              <a:t>专业运维团队</a:t>
            </a:r>
            <a:endParaRPr lang="zh-CN" altLang="en-US" sz="2000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657" y="3947971"/>
            <a:ext cx="1214323" cy="15838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1550980" y="4176514"/>
            <a:ext cx="4248472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师生支持</a:t>
            </a:r>
            <a:endParaRPr lang="en-US" altLang="zh-CN" dirty="0"/>
          </a:p>
          <a:p>
            <a:r>
              <a:rPr lang="zh-CN" altLang="en-US" sz="2000" dirty="0"/>
              <a:t>经过网上问卷调查，各高校大部分师生对于共享车进校园持</a:t>
            </a:r>
            <a:r>
              <a:rPr lang="zh-CN" altLang="en-US" sz="2400" dirty="0">
                <a:solidFill>
                  <a:srgbClr val="FF0000"/>
                </a:solidFill>
              </a:rPr>
              <a:t>支持</a:t>
            </a:r>
            <a:r>
              <a:rPr lang="zh-CN" altLang="en-US" sz="2000" dirty="0"/>
              <a:t>态度</a:t>
            </a:r>
            <a:endParaRPr lang="zh-CN" altLang="en-US" sz="2000" dirty="0"/>
          </a:p>
        </p:txBody>
      </p:sp>
      <p:graphicFrame>
        <p:nvGraphicFramePr>
          <p:cNvPr id="23" name="图表 22"/>
          <p:cNvGraphicFramePr/>
          <p:nvPr/>
        </p:nvGraphicFramePr>
        <p:xfrm>
          <a:off x="5905052" y="1008162"/>
          <a:ext cx="5318779" cy="51125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" name="矩形 1"/>
          <p:cNvSpPr/>
          <p:nvPr/>
        </p:nvSpPr>
        <p:spPr>
          <a:xfrm>
            <a:off x="-1" y="298578"/>
            <a:ext cx="720477" cy="31204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000"/>
    </mc:Choice>
    <mc:Fallback>
      <p:transition advTm="300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extBox 65"/>
          <p:cNvSpPr txBox="1"/>
          <p:nvPr/>
        </p:nvSpPr>
        <p:spPr>
          <a:xfrm>
            <a:off x="720476" y="216074"/>
            <a:ext cx="151836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500" spc="1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对比分析</a:t>
            </a:r>
            <a:endParaRPr lang="zh-CN" altLang="en-US" sz="2500" spc="1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7" name="等腰三角形 66"/>
          <p:cNvSpPr/>
          <p:nvPr/>
        </p:nvSpPr>
        <p:spPr>
          <a:xfrm rot="5400000">
            <a:off x="2165751" y="358595"/>
            <a:ext cx="288032" cy="216024"/>
          </a:xfrm>
          <a:prstGeom prst="triangl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TextBox 67"/>
          <p:cNvSpPr txBox="1"/>
          <p:nvPr/>
        </p:nvSpPr>
        <p:spPr>
          <a:xfrm>
            <a:off x="2446953" y="288082"/>
            <a:ext cx="10098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TITLE BAR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71" name="组合 70"/>
          <p:cNvGrpSpPr/>
          <p:nvPr/>
        </p:nvGrpSpPr>
        <p:grpSpPr>
          <a:xfrm>
            <a:off x="11186" y="602611"/>
            <a:ext cx="3087096" cy="100165"/>
            <a:chOff x="-1" y="648122"/>
            <a:chExt cx="2453610" cy="94074"/>
          </a:xfrm>
        </p:grpSpPr>
        <p:cxnSp>
          <p:nvCxnSpPr>
            <p:cNvPr id="72" name="直接连接符 71"/>
            <p:cNvCxnSpPr/>
            <p:nvPr/>
          </p:nvCxnSpPr>
          <p:spPr>
            <a:xfrm>
              <a:off x="-1" y="695159"/>
              <a:ext cx="2417780" cy="0"/>
            </a:xfrm>
            <a:prstGeom prst="line">
              <a:avLst/>
            </a:prstGeom>
            <a:ln w="127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椭圆 72"/>
            <p:cNvSpPr/>
            <p:nvPr/>
          </p:nvSpPr>
          <p:spPr>
            <a:xfrm>
              <a:off x="2359535" y="648122"/>
              <a:ext cx="94074" cy="94074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24" name="直接连接符 23"/>
          <p:cNvCxnSpPr/>
          <p:nvPr/>
        </p:nvCxnSpPr>
        <p:spPr>
          <a:xfrm>
            <a:off x="1368549" y="4896594"/>
            <a:ext cx="864096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图表 12"/>
          <p:cNvGraphicFramePr/>
          <p:nvPr/>
        </p:nvGraphicFramePr>
        <p:xfrm>
          <a:off x="1440557" y="1944266"/>
          <a:ext cx="4032448" cy="33123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3" name="矩形 2"/>
          <p:cNvSpPr/>
          <p:nvPr/>
        </p:nvSpPr>
        <p:spPr>
          <a:xfrm>
            <a:off x="1584573" y="1296194"/>
            <a:ext cx="3672408" cy="576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运营成本对比图（单位：万元）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6121077" y="1296194"/>
            <a:ext cx="3744416" cy="576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解决问题时长对比图（时间</a:t>
            </a:r>
            <a:r>
              <a:rPr lang="en-US" altLang="zh-CN" dirty="0"/>
              <a:t>/</a:t>
            </a:r>
            <a:r>
              <a:rPr lang="zh-CN" altLang="en-US" dirty="0"/>
              <a:t>月）</a:t>
            </a:r>
            <a:endParaRPr lang="zh-CN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584573" y="5616674"/>
            <a:ext cx="3816424" cy="1031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通过分析可得出：</a:t>
            </a:r>
            <a:endParaRPr lang="en-US" altLang="zh-CN" dirty="0"/>
          </a:p>
          <a:p>
            <a:r>
              <a:rPr lang="zh-CN" altLang="en-US" dirty="0"/>
              <a:t>使用</a:t>
            </a:r>
            <a:r>
              <a:rPr lang="en-US" altLang="zh-CN" dirty="0"/>
              <a:t>E</a:t>
            </a:r>
            <a:r>
              <a:rPr lang="zh-CN" altLang="en-US" dirty="0"/>
              <a:t>站可减少</a:t>
            </a:r>
            <a:r>
              <a:rPr lang="en-US" altLang="zh-CN" sz="2400" dirty="0">
                <a:solidFill>
                  <a:srgbClr val="FF0000"/>
                </a:solidFill>
              </a:rPr>
              <a:t>43%</a:t>
            </a:r>
            <a:r>
              <a:rPr lang="zh-CN" altLang="en-US" dirty="0"/>
              <a:t>的</a:t>
            </a:r>
            <a:r>
              <a:rPr lang="zh-CN" altLang="en-US" sz="2000" b="1" dirty="0"/>
              <a:t>运营成本</a:t>
            </a:r>
            <a:endParaRPr lang="en-US" altLang="zh-CN" sz="2000" b="1" dirty="0"/>
          </a:p>
          <a:p>
            <a:r>
              <a:rPr lang="zh-CN" altLang="en-US" sz="1600" dirty="0"/>
              <a:t>说明：</a:t>
            </a:r>
            <a:r>
              <a:rPr lang="en-US" altLang="zh-CN" sz="1600" dirty="0">
                <a:solidFill>
                  <a:srgbClr val="FF0000"/>
                </a:solidFill>
              </a:rPr>
              <a:t>1000</a:t>
            </a:r>
            <a:r>
              <a:rPr lang="zh-CN" altLang="en-US" sz="1600" dirty="0">
                <a:solidFill>
                  <a:srgbClr val="FF0000"/>
                </a:solidFill>
              </a:rPr>
              <a:t>辆</a:t>
            </a:r>
            <a:r>
              <a:rPr lang="zh-CN" altLang="en-US" sz="1600" dirty="0"/>
              <a:t>共享车</a:t>
            </a:r>
            <a:r>
              <a:rPr lang="zh-CN" altLang="en-US" sz="1600" dirty="0">
                <a:solidFill>
                  <a:srgbClr val="FF0000"/>
                </a:solidFill>
              </a:rPr>
              <a:t>一年</a:t>
            </a:r>
            <a:r>
              <a:rPr lang="zh-CN" altLang="en-US" sz="1600" dirty="0"/>
              <a:t>的运维成本</a:t>
            </a:r>
            <a:endParaRPr lang="zh-CN" altLang="en-US" sz="1600" dirty="0"/>
          </a:p>
        </p:txBody>
      </p:sp>
      <p:sp>
        <p:nvSpPr>
          <p:cNvPr id="7" name="TextBox 6"/>
          <p:cNvSpPr txBox="1"/>
          <p:nvPr/>
        </p:nvSpPr>
        <p:spPr>
          <a:xfrm>
            <a:off x="6265093" y="5616674"/>
            <a:ext cx="3816424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通过以上对比可得：</a:t>
            </a:r>
            <a:endParaRPr lang="en-US" altLang="zh-CN" dirty="0"/>
          </a:p>
          <a:p>
            <a:r>
              <a:rPr lang="en-US" altLang="zh-CN" sz="2000" dirty="0"/>
              <a:t>E</a:t>
            </a:r>
            <a:r>
              <a:rPr lang="zh-CN" altLang="en-US" sz="2000" dirty="0"/>
              <a:t>站相比企业可</a:t>
            </a:r>
            <a:r>
              <a:rPr lang="zh-CN" altLang="en-US" sz="2000" dirty="0">
                <a:solidFill>
                  <a:srgbClr val="002060"/>
                </a:solidFill>
              </a:rPr>
              <a:t>提升</a:t>
            </a:r>
            <a:r>
              <a:rPr lang="en-US" altLang="zh-CN" sz="2400" dirty="0">
                <a:solidFill>
                  <a:srgbClr val="FF0000"/>
                </a:solidFill>
              </a:rPr>
              <a:t>25%</a:t>
            </a:r>
            <a:r>
              <a:rPr lang="zh-CN" altLang="en-US" sz="2000" dirty="0"/>
              <a:t>的运维效率</a:t>
            </a:r>
            <a:endParaRPr lang="zh-CN" altLang="en-US" sz="2000" dirty="0"/>
          </a:p>
        </p:txBody>
      </p:sp>
      <p:graphicFrame>
        <p:nvGraphicFramePr>
          <p:cNvPr id="18" name="图表 17"/>
          <p:cNvGraphicFramePr/>
          <p:nvPr/>
        </p:nvGraphicFramePr>
        <p:xfrm>
          <a:off x="5689029" y="2016274"/>
          <a:ext cx="5328592" cy="30243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矩形 1"/>
          <p:cNvSpPr/>
          <p:nvPr/>
        </p:nvSpPr>
        <p:spPr>
          <a:xfrm>
            <a:off x="-1" y="298578"/>
            <a:ext cx="720477" cy="31204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000"/>
    </mc:Choice>
    <mc:Fallback>
      <p:transition advTm="300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图片 4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712" y="1656234"/>
            <a:ext cx="5813138" cy="4195419"/>
          </a:xfrm>
          <a:prstGeom prst="rect">
            <a:avLst/>
          </a:prstGeom>
        </p:spPr>
      </p:pic>
      <p:pic>
        <p:nvPicPr>
          <p:cNvPr id="49" name="图片 4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70" b="4636"/>
          <a:stretch>
            <a:fillRect/>
          </a:stretch>
        </p:blipFill>
        <p:spPr>
          <a:xfrm>
            <a:off x="8583386" y="1656234"/>
            <a:ext cx="2294428" cy="1319639"/>
          </a:xfrm>
          <a:prstGeom prst="rect">
            <a:avLst/>
          </a:prstGeom>
        </p:spPr>
      </p:pic>
      <p:pic>
        <p:nvPicPr>
          <p:cNvPr id="50" name="图片 4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3243" y="1656234"/>
            <a:ext cx="2294428" cy="1319639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753" t="12949" r="14505" b="17555"/>
          <a:stretch>
            <a:fillRect/>
          </a:stretch>
        </p:blipFill>
        <p:spPr>
          <a:xfrm>
            <a:off x="4702326" y="3145414"/>
            <a:ext cx="3002927" cy="2792105"/>
          </a:xfrm>
          <a:prstGeom prst="round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720476" y="216074"/>
            <a:ext cx="151836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500" spc="1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盈利模式</a:t>
            </a:r>
            <a:endParaRPr lang="zh-CN" altLang="en-US" sz="2500" spc="1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等腰三角形 17"/>
          <p:cNvSpPr/>
          <p:nvPr/>
        </p:nvSpPr>
        <p:spPr>
          <a:xfrm rot="5400000">
            <a:off x="2165751" y="358595"/>
            <a:ext cx="288032" cy="216024"/>
          </a:xfrm>
          <a:prstGeom prst="triangl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2446953" y="288082"/>
            <a:ext cx="10098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TITLE BAR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-1" y="298578"/>
            <a:ext cx="2453610" cy="443618"/>
            <a:chOff x="-1" y="298578"/>
            <a:chExt cx="2453610" cy="443618"/>
          </a:xfrm>
        </p:grpSpPr>
        <p:sp>
          <p:nvSpPr>
            <p:cNvPr id="21" name="矩形 20"/>
            <p:cNvSpPr/>
            <p:nvPr/>
          </p:nvSpPr>
          <p:spPr>
            <a:xfrm>
              <a:off x="-1" y="298578"/>
              <a:ext cx="720477" cy="312045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2" name="组合 21"/>
            <p:cNvGrpSpPr/>
            <p:nvPr/>
          </p:nvGrpSpPr>
          <p:grpSpPr>
            <a:xfrm>
              <a:off x="-1" y="648122"/>
              <a:ext cx="2453610" cy="94074"/>
              <a:chOff x="-1" y="648122"/>
              <a:chExt cx="2453610" cy="94074"/>
            </a:xfrm>
          </p:grpSpPr>
          <p:cxnSp>
            <p:nvCxnSpPr>
              <p:cNvPr id="23" name="直接连接符 22"/>
              <p:cNvCxnSpPr/>
              <p:nvPr/>
            </p:nvCxnSpPr>
            <p:spPr>
              <a:xfrm>
                <a:off x="-1" y="695159"/>
                <a:ext cx="2417780" cy="0"/>
              </a:xfrm>
              <a:prstGeom prst="line">
                <a:avLst/>
              </a:prstGeom>
              <a:ln w="1270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椭圆 23"/>
              <p:cNvSpPr/>
              <p:nvPr/>
            </p:nvSpPr>
            <p:spPr>
              <a:xfrm>
                <a:off x="2359535" y="648122"/>
                <a:ext cx="94074" cy="94074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5" name="TextBox 34"/>
          <p:cNvSpPr txBox="1">
            <a:spLocks noChangeArrowheads="1"/>
          </p:cNvSpPr>
          <p:nvPr/>
        </p:nvSpPr>
        <p:spPr bwMode="auto">
          <a:xfrm>
            <a:off x="7946034" y="3212559"/>
            <a:ext cx="3168352" cy="1772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、投放广告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、制作短视频发布到抖音平台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、收去相关费用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1600"/>
              </a:lnSpc>
            </a:pPr>
            <a:endParaRPr lang="zh-CN" altLang="en-US" sz="11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626"/>
    </mc:Choice>
    <mc:Fallback>
      <p:transition advTm="3626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泪滴形 5"/>
          <p:cNvSpPr/>
          <p:nvPr/>
        </p:nvSpPr>
        <p:spPr>
          <a:xfrm flipH="1">
            <a:off x="648469" y="1440210"/>
            <a:ext cx="2432959" cy="2369680"/>
          </a:xfrm>
          <a:prstGeom prst="teardrop">
            <a:avLst/>
          </a:prstGeom>
          <a:blipFill dpi="0"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32237" r="-9255"/>
            </a:stretch>
          </a:blipFill>
          <a:ln>
            <a:noFill/>
          </a:ln>
          <a:effectLst>
            <a:outerShdw blurRad="127000" dist="127000" dir="8100000" algn="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6985" tIns="53492" rIns="106985" bIns="53492" rtlCol="0" anchor="ctr"/>
          <a:lstStyle/>
          <a:p>
            <a:pPr algn="ctr"/>
            <a:endParaRPr lang="zh-CN" altLang="en-US"/>
          </a:p>
        </p:txBody>
      </p:sp>
      <p:sp>
        <p:nvSpPr>
          <p:cNvPr id="36" name="泪滴形 35"/>
          <p:cNvSpPr/>
          <p:nvPr/>
        </p:nvSpPr>
        <p:spPr>
          <a:xfrm flipH="1">
            <a:off x="3269864" y="1512218"/>
            <a:ext cx="2432959" cy="2369680"/>
          </a:xfrm>
          <a:prstGeom prst="teardrop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7104" t="-5088" r="-31086" b="-41700"/>
            </a:stretch>
          </a:blipFill>
          <a:ln>
            <a:noFill/>
          </a:ln>
          <a:effectLst>
            <a:outerShdw blurRad="127000" dist="127000" dir="8100000" algn="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6985" tIns="53492" rIns="106985" bIns="53492" rtlCol="0" anchor="ctr"/>
          <a:lstStyle/>
          <a:p>
            <a:pPr algn="ctr"/>
            <a:endParaRPr lang="zh-CN" altLang="en-US"/>
          </a:p>
        </p:txBody>
      </p:sp>
      <p:sp>
        <p:nvSpPr>
          <p:cNvPr id="37" name="泪滴形 36"/>
          <p:cNvSpPr/>
          <p:nvPr/>
        </p:nvSpPr>
        <p:spPr>
          <a:xfrm flipH="1">
            <a:off x="5891259" y="1512218"/>
            <a:ext cx="2432959" cy="2369680"/>
          </a:xfrm>
          <a:prstGeom prst="teardrop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3396" t="-89" r="-13396" b="-89"/>
            </a:stretch>
          </a:blipFill>
          <a:ln>
            <a:noFill/>
          </a:ln>
          <a:effectLst>
            <a:outerShdw blurRad="127000" dist="127000" dir="8100000" algn="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6985" tIns="53492" rIns="106985" bIns="53492" rtlCol="0" anchor="ctr"/>
          <a:lstStyle/>
          <a:p>
            <a:pPr algn="ctr"/>
            <a:endParaRPr lang="zh-CN" altLang="en-US"/>
          </a:p>
        </p:txBody>
      </p:sp>
      <p:sp>
        <p:nvSpPr>
          <p:cNvPr id="38" name="泪滴形 37"/>
          <p:cNvSpPr/>
          <p:nvPr/>
        </p:nvSpPr>
        <p:spPr>
          <a:xfrm flipH="1">
            <a:off x="8512654" y="1584226"/>
            <a:ext cx="2432959" cy="2369680"/>
          </a:xfrm>
          <a:prstGeom prst="teardrop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4991" t="-4910" r="-40651" b="-4910"/>
            </a:stretch>
          </a:blipFill>
          <a:ln>
            <a:noFill/>
          </a:ln>
          <a:effectLst>
            <a:outerShdw blurRad="127000" dist="127000" dir="8100000" algn="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6985" tIns="53492" rIns="106985" bIns="53492" rtlCol="0" anchor="ctr"/>
          <a:lstStyle/>
          <a:p>
            <a:pPr algn="ctr"/>
            <a:endParaRPr lang="zh-CN" altLang="en-US"/>
          </a:p>
        </p:txBody>
      </p:sp>
      <p:sp>
        <p:nvSpPr>
          <p:cNvPr id="43" name="TextBox 42"/>
          <p:cNvSpPr txBox="1"/>
          <p:nvPr/>
        </p:nvSpPr>
        <p:spPr>
          <a:xfrm>
            <a:off x="720476" y="216074"/>
            <a:ext cx="151836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500" spc="1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预算收入</a:t>
            </a:r>
            <a:endParaRPr lang="zh-CN" altLang="en-US" sz="2500" spc="1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9" name="等腰三角形 68"/>
          <p:cNvSpPr/>
          <p:nvPr/>
        </p:nvSpPr>
        <p:spPr>
          <a:xfrm rot="5400000">
            <a:off x="2165751" y="358595"/>
            <a:ext cx="288032" cy="216024"/>
          </a:xfrm>
          <a:prstGeom prst="triangl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TextBox 69"/>
          <p:cNvSpPr txBox="1"/>
          <p:nvPr/>
        </p:nvSpPr>
        <p:spPr>
          <a:xfrm>
            <a:off x="2446953" y="288082"/>
            <a:ext cx="10098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TITLE BAR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71" name="组合 70"/>
          <p:cNvGrpSpPr/>
          <p:nvPr/>
        </p:nvGrpSpPr>
        <p:grpSpPr>
          <a:xfrm>
            <a:off x="-1" y="298578"/>
            <a:ext cx="2453610" cy="443618"/>
            <a:chOff x="-1" y="298578"/>
            <a:chExt cx="2453610" cy="443618"/>
          </a:xfrm>
        </p:grpSpPr>
        <p:sp>
          <p:nvSpPr>
            <p:cNvPr id="73" name="矩形 72"/>
            <p:cNvSpPr/>
            <p:nvPr/>
          </p:nvSpPr>
          <p:spPr>
            <a:xfrm>
              <a:off x="-1" y="298578"/>
              <a:ext cx="720477" cy="312045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74" name="组合 73"/>
            <p:cNvGrpSpPr/>
            <p:nvPr/>
          </p:nvGrpSpPr>
          <p:grpSpPr>
            <a:xfrm>
              <a:off x="-1" y="648122"/>
              <a:ext cx="2453610" cy="94074"/>
              <a:chOff x="-1" y="648122"/>
              <a:chExt cx="2453610" cy="94074"/>
            </a:xfrm>
          </p:grpSpPr>
          <p:cxnSp>
            <p:nvCxnSpPr>
              <p:cNvPr id="75" name="直接连接符 74"/>
              <p:cNvCxnSpPr/>
              <p:nvPr/>
            </p:nvCxnSpPr>
            <p:spPr>
              <a:xfrm>
                <a:off x="-1" y="695159"/>
                <a:ext cx="2417780" cy="0"/>
              </a:xfrm>
              <a:prstGeom prst="line">
                <a:avLst/>
              </a:prstGeom>
              <a:ln w="1270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6" name="椭圆 75"/>
              <p:cNvSpPr/>
              <p:nvPr/>
            </p:nvSpPr>
            <p:spPr>
              <a:xfrm>
                <a:off x="2359535" y="648122"/>
                <a:ext cx="94074" cy="94074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93" name="TextBox 92"/>
          <p:cNvSpPr txBox="1"/>
          <p:nvPr/>
        </p:nvSpPr>
        <p:spPr>
          <a:xfrm>
            <a:off x="648469" y="4247857"/>
            <a:ext cx="2232248" cy="715887"/>
          </a:xfrm>
          <a:prstGeom prst="rect">
            <a:avLst/>
          </a:prstGeom>
          <a:noFill/>
        </p:spPr>
        <p:txBody>
          <a:bodyPr wrap="square" lIns="106985" tIns="53492" rIns="106985" bIns="53492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800" spc="1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第一年的营业收入：</a:t>
            </a:r>
            <a:endParaRPr lang="en-US" altLang="zh-CN" sz="1800" spc="1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1500"/>
              </a:lnSpc>
            </a:pPr>
            <a:r>
              <a:rPr lang="en-US" altLang="zh-CN" sz="1800" spc="1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-12.68</a:t>
            </a:r>
            <a:r>
              <a:rPr lang="zh-CN" altLang="en-US" sz="1800" spc="1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万元</a:t>
            </a:r>
            <a:endParaRPr lang="en-US" altLang="zh-CN" sz="1400" spc="1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3329130" y="4320530"/>
            <a:ext cx="2232248" cy="908248"/>
          </a:xfrm>
          <a:prstGeom prst="rect">
            <a:avLst/>
          </a:prstGeom>
          <a:noFill/>
        </p:spPr>
        <p:txBody>
          <a:bodyPr wrap="square" lIns="106985" tIns="53492" rIns="106985" bIns="53492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800" spc="1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第二年的营业收入：</a:t>
            </a:r>
            <a:endParaRPr lang="en-US" altLang="zh-CN" sz="1800" spc="1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1500"/>
              </a:lnSpc>
            </a:pPr>
            <a:r>
              <a:rPr lang="en-US" altLang="zh-CN" sz="1800" spc="1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168</a:t>
            </a:r>
            <a:r>
              <a:rPr lang="zh-CN" altLang="en-US" sz="1800" spc="1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万元</a:t>
            </a:r>
            <a:endParaRPr lang="en-US" altLang="zh-CN" sz="1800" spc="1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1500"/>
              </a:lnSpc>
            </a:pPr>
            <a:endParaRPr lang="en-US" altLang="zh-CN" sz="1100" spc="1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5891259" y="4392539"/>
            <a:ext cx="2278772" cy="715887"/>
          </a:xfrm>
          <a:prstGeom prst="rect">
            <a:avLst/>
          </a:prstGeom>
          <a:noFill/>
        </p:spPr>
        <p:txBody>
          <a:bodyPr wrap="square" lIns="106985" tIns="53492" rIns="106985" bIns="53492" rtlCol="0">
            <a:spAutoFit/>
          </a:bodyPr>
          <a:lstStyle/>
          <a:p>
            <a:pPr>
              <a:lnSpc>
                <a:spcPts val="1500"/>
              </a:lnSpc>
            </a:pPr>
            <a:r>
              <a:rPr lang="zh-CN" altLang="en-US" sz="1800" spc="1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第三年的营业收入：</a:t>
            </a:r>
            <a:endParaRPr lang="en-US" altLang="zh-CN" sz="1800" spc="1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800" spc="1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</a:t>
            </a:r>
            <a:r>
              <a:rPr lang="zh-CN" altLang="en-US" sz="1800" spc="1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万元</a:t>
            </a:r>
            <a:endParaRPr lang="en-US" altLang="zh-CN" sz="1800" spc="1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8425333" y="4392539"/>
            <a:ext cx="2353351" cy="715887"/>
          </a:xfrm>
          <a:prstGeom prst="rect">
            <a:avLst/>
          </a:prstGeom>
          <a:noFill/>
        </p:spPr>
        <p:txBody>
          <a:bodyPr wrap="square" lIns="106985" tIns="53492" rIns="106985" bIns="53492" rtlCol="0">
            <a:spAutoFit/>
          </a:bodyPr>
          <a:lstStyle/>
          <a:p>
            <a:pPr>
              <a:lnSpc>
                <a:spcPts val="1500"/>
              </a:lnSpc>
            </a:pPr>
            <a:r>
              <a:rPr lang="zh-CN" altLang="en-US" sz="1800" spc="1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第四年的营业收入：</a:t>
            </a:r>
            <a:endParaRPr lang="en-US" altLang="zh-CN" sz="1800" spc="1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800" spc="1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230</a:t>
            </a:r>
            <a:r>
              <a:rPr lang="zh-CN" altLang="en-US" sz="1800" spc="1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万元</a:t>
            </a:r>
            <a:endParaRPr lang="en-US" altLang="zh-CN" sz="1800" spc="1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472258" y="1224186"/>
            <a:ext cx="608259" cy="608259"/>
            <a:chOff x="472258" y="2344119"/>
            <a:chExt cx="608259" cy="608259"/>
          </a:xfrm>
        </p:grpSpPr>
        <p:pic>
          <p:nvPicPr>
            <p:cNvPr id="77" name="图片 7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2258" y="2344119"/>
              <a:ext cx="608259" cy="608259"/>
            </a:xfrm>
            <a:prstGeom prst="ellipse">
              <a:avLst/>
            </a:prstGeom>
            <a:solidFill>
              <a:srgbClr val="FFC000"/>
            </a:solidFill>
            <a:ln w="38100">
              <a:solidFill>
                <a:srgbClr val="F2F2F2">
                  <a:alpha val="50196"/>
                </a:srgbClr>
              </a:solidFill>
            </a:ln>
            <a:effectLst>
              <a:outerShdw blurRad="127000" dist="127000" dir="8100000" algn="tr" rotWithShape="0">
                <a:prstClr val="black">
                  <a:alpha val="20000"/>
                </a:prstClr>
              </a:outerShdw>
            </a:effectLst>
          </p:spPr>
        </p:pic>
        <p:sp>
          <p:nvSpPr>
            <p:cNvPr id="2" name="TextBox 1"/>
            <p:cNvSpPr txBox="1"/>
            <p:nvPr/>
          </p:nvSpPr>
          <p:spPr>
            <a:xfrm>
              <a:off x="555827" y="2371249"/>
              <a:ext cx="417102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000" b="1" dirty="0">
                  <a:solidFill>
                    <a:schemeClr val="bg1"/>
                  </a:solidFill>
                </a:rPr>
                <a:t>A</a:t>
              </a:r>
              <a:endParaRPr lang="zh-CN" altLang="en-US" sz="30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2998006" y="1224186"/>
            <a:ext cx="608259" cy="608259"/>
            <a:chOff x="2998006" y="2344119"/>
            <a:chExt cx="608259" cy="608259"/>
          </a:xfrm>
        </p:grpSpPr>
        <p:pic>
          <p:nvPicPr>
            <p:cNvPr id="78" name="图片 7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98006" y="2344119"/>
              <a:ext cx="608259" cy="608259"/>
            </a:xfrm>
            <a:prstGeom prst="ellipse">
              <a:avLst/>
            </a:prstGeom>
            <a:solidFill>
              <a:srgbClr val="FFC000"/>
            </a:solidFill>
            <a:ln w="38100">
              <a:solidFill>
                <a:srgbClr val="F2F2F2">
                  <a:alpha val="50196"/>
                </a:srgbClr>
              </a:solidFill>
            </a:ln>
            <a:effectLst>
              <a:outerShdw blurRad="127000" dist="127000" dir="8100000" algn="tr" rotWithShape="0">
                <a:prstClr val="black">
                  <a:alpha val="20000"/>
                </a:prstClr>
              </a:outerShdw>
            </a:effectLst>
          </p:spPr>
        </p:pic>
        <p:sp>
          <p:nvSpPr>
            <p:cNvPr id="100" name="TextBox 99"/>
            <p:cNvSpPr txBox="1"/>
            <p:nvPr/>
          </p:nvSpPr>
          <p:spPr>
            <a:xfrm>
              <a:off x="3093584" y="2376314"/>
              <a:ext cx="401072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000" b="1" dirty="0">
                  <a:solidFill>
                    <a:schemeClr val="bg1"/>
                  </a:solidFill>
                </a:rPr>
                <a:t>B</a:t>
              </a:r>
              <a:endParaRPr lang="zh-CN" altLang="en-US" sz="30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5587129" y="1224186"/>
            <a:ext cx="608259" cy="608259"/>
            <a:chOff x="5587129" y="2344119"/>
            <a:chExt cx="608259" cy="608259"/>
          </a:xfrm>
        </p:grpSpPr>
        <p:pic>
          <p:nvPicPr>
            <p:cNvPr id="79" name="图片 7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87129" y="2344119"/>
              <a:ext cx="608259" cy="608259"/>
            </a:xfrm>
            <a:prstGeom prst="ellipse">
              <a:avLst/>
            </a:prstGeom>
            <a:solidFill>
              <a:srgbClr val="FFC000"/>
            </a:solidFill>
            <a:ln w="38100">
              <a:solidFill>
                <a:srgbClr val="F2F2F2">
                  <a:alpha val="50196"/>
                </a:srgbClr>
              </a:solidFill>
            </a:ln>
            <a:effectLst>
              <a:outerShdw blurRad="127000" dist="127000" dir="8100000" algn="tr" rotWithShape="0">
                <a:prstClr val="black">
                  <a:alpha val="20000"/>
                </a:prstClr>
              </a:outerShdw>
            </a:effectLst>
          </p:spPr>
        </p:pic>
        <p:sp>
          <p:nvSpPr>
            <p:cNvPr id="101" name="TextBox 100"/>
            <p:cNvSpPr txBox="1"/>
            <p:nvPr/>
          </p:nvSpPr>
          <p:spPr>
            <a:xfrm>
              <a:off x="5682707" y="2371249"/>
              <a:ext cx="388248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000" b="1" dirty="0">
                  <a:solidFill>
                    <a:schemeClr val="bg1"/>
                  </a:solidFill>
                </a:rPr>
                <a:t>C</a:t>
              </a:r>
              <a:endParaRPr lang="zh-CN" altLang="en-US" sz="30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8208524" y="1263999"/>
            <a:ext cx="608259" cy="608259"/>
            <a:chOff x="8208524" y="2344119"/>
            <a:chExt cx="608259" cy="608259"/>
          </a:xfrm>
        </p:grpSpPr>
        <p:pic>
          <p:nvPicPr>
            <p:cNvPr id="80" name="图片 79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08524" y="2344119"/>
              <a:ext cx="608259" cy="608259"/>
            </a:xfrm>
            <a:prstGeom prst="ellipse">
              <a:avLst/>
            </a:prstGeom>
            <a:solidFill>
              <a:srgbClr val="FFC000"/>
            </a:solidFill>
            <a:ln w="38100">
              <a:solidFill>
                <a:srgbClr val="F2F2F2">
                  <a:alpha val="50196"/>
                </a:srgbClr>
              </a:solidFill>
            </a:ln>
            <a:effectLst>
              <a:outerShdw blurRad="127000" dist="127000" dir="8100000" algn="tr" rotWithShape="0">
                <a:prstClr val="black">
                  <a:alpha val="20000"/>
                </a:prstClr>
              </a:outerShdw>
            </a:effectLst>
          </p:spPr>
        </p:pic>
        <p:sp>
          <p:nvSpPr>
            <p:cNvPr id="102" name="TextBox 101"/>
            <p:cNvSpPr txBox="1"/>
            <p:nvPr/>
          </p:nvSpPr>
          <p:spPr>
            <a:xfrm>
              <a:off x="8304102" y="2371249"/>
              <a:ext cx="426720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000" b="1" dirty="0">
                  <a:solidFill>
                    <a:schemeClr val="bg1"/>
                  </a:solidFill>
                </a:rPr>
                <a:t>D</a:t>
              </a:r>
              <a:endParaRPr lang="zh-CN" altLang="en-US" sz="3000" b="1" dirty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879"/>
    </mc:Choice>
    <mc:Fallback>
      <p:transition advTm="3879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4960" y="837746"/>
            <a:ext cx="11668127" cy="574290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20476" y="216074"/>
            <a:ext cx="97975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000" spc="1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zh-CN" altLang="en-US" sz="3000" spc="1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等腰三角形 6"/>
          <p:cNvSpPr/>
          <p:nvPr/>
        </p:nvSpPr>
        <p:spPr>
          <a:xfrm rot="5400000">
            <a:off x="1655845" y="385061"/>
            <a:ext cx="288032" cy="216024"/>
          </a:xfrm>
          <a:prstGeom prst="triangl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882835" y="349057"/>
            <a:ext cx="10098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TITLE BAR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-1" y="313053"/>
            <a:ext cx="1951756" cy="479085"/>
            <a:chOff x="-1" y="313053"/>
            <a:chExt cx="1951756" cy="479085"/>
          </a:xfrm>
        </p:grpSpPr>
        <p:sp>
          <p:nvSpPr>
            <p:cNvPr id="5" name="矩形 4"/>
            <p:cNvSpPr/>
            <p:nvPr/>
          </p:nvSpPr>
          <p:spPr>
            <a:xfrm>
              <a:off x="-1" y="313053"/>
              <a:ext cx="720477" cy="36004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2" name="组合 11"/>
            <p:cNvGrpSpPr/>
            <p:nvPr/>
          </p:nvGrpSpPr>
          <p:grpSpPr>
            <a:xfrm>
              <a:off x="-1" y="698064"/>
              <a:ext cx="1951756" cy="94074"/>
              <a:chOff x="-1" y="698064"/>
              <a:chExt cx="1951756" cy="94074"/>
            </a:xfrm>
          </p:grpSpPr>
          <p:cxnSp>
            <p:nvCxnSpPr>
              <p:cNvPr id="10" name="直接连接符 9"/>
              <p:cNvCxnSpPr/>
              <p:nvPr/>
            </p:nvCxnSpPr>
            <p:spPr>
              <a:xfrm>
                <a:off x="-1" y="745101"/>
                <a:ext cx="1907874" cy="0"/>
              </a:xfrm>
              <a:prstGeom prst="line">
                <a:avLst/>
              </a:prstGeom>
              <a:ln w="1270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椭圆 10"/>
              <p:cNvSpPr/>
              <p:nvPr/>
            </p:nvSpPr>
            <p:spPr>
              <a:xfrm>
                <a:off x="1857681" y="698064"/>
                <a:ext cx="94074" cy="94074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4" name="椭圆 23"/>
          <p:cNvSpPr/>
          <p:nvPr/>
        </p:nvSpPr>
        <p:spPr>
          <a:xfrm>
            <a:off x="4001453" y="4997526"/>
            <a:ext cx="980759" cy="907180"/>
          </a:xfrm>
          <a:prstGeom prst="ellipse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>
                <a:lumMod val="95000"/>
              </a:schemeClr>
            </a:solidFill>
          </a:ln>
          <a:effectLst>
            <a:outerShdw blurRad="279400" dist="279400" dir="6660000" algn="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5214" tIns="57607" rIns="115214" bIns="57607" spcCol="0" rtlCol="0" anchor="ctr"/>
          <a:lstStyle/>
          <a:p>
            <a:pPr algn="ctr"/>
            <a:r>
              <a:rPr lang="en-US" altLang="zh-CN" sz="5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5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椭圆 24"/>
          <p:cNvSpPr/>
          <p:nvPr/>
        </p:nvSpPr>
        <p:spPr>
          <a:xfrm>
            <a:off x="720476" y="4997526"/>
            <a:ext cx="980759" cy="907180"/>
          </a:xfrm>
          <a:prstGeom prst="ellipse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>
                <a:lumMod val="95000"/>
              </a:schemeClr>
            </a:solidFill>
          </a:ln>
          <a:effectLst>
            <a:outerShdw blurRad="279400" dist="279400" dir="6660000" algn="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5214" tIns="57607" rIns="115214" bIns="57607" spcCol="0" rtlCol="0" anchor="ctr"/>
          <a:lstStyle/>
          <a:p>
            <a:pPr algn="ctr"/>
            <a:r>
              <a:rPr lang="en-US" altLang="zh-CN" sz="5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5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椭圆 25"/>
          <p:cNvSpPr/>
          <p:nvPr/>
        </p:nvSpPr>
        <p:spPr>
          <a:xfrm>
            <a:off x="5801159" y="4997526"/>
            <a:ext cx="980759" cy="907180"/>
          </a:xfrm>
          <a:prstGeom prst="ellipse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>
                <a:lumMod val="95000"/>
              </a:schemeClr>
            </a:solidFill>
          </a:ln>
          <a:effectLst>
            <a:outerShdw blurRad="279400" dist="279400" dir="6660000" algn="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5214" tIns="57607" rIns="115214" bIns="57607" spcCol="0" rtlCol="0" anchor="ctr"/>
          <a:lstStyle/>
          <a:p>
            <a:pPr algn="ctr"/>
            <a:r>
              <a:rPr lang="en-US" altLang="zh-CN" sz="5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sz="5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椭圆 26"/>
          <p:cNvSpPr/>
          <p:nvPr/>
        </p:nvSpPr>
        <p:spPr>
          <a:xfrm>
            <a:off x="7550310" y="4997526"/>
            <a:ext cx="980759" cy="907180"/>
          </a:xfrm>
          <a:prstGeom prst="ellipse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>
                <a:lumMod val="95000"/>
              </a:schemeClr>
            </a:solidFill>
          </a:ln>
          <a:effectLst>
            <a:outerShdw blurRad="279400" dist="279400" dir="6660000" algn="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5214" tIns="57607" rIns="115214" bIns="57607" spcCol="0" rtlCol="0" anchor="ctr"/>
          <a:lstStyle/>
          <a:p>
            <a:pPr algn="ctr"/>
            <a:r>
              <a:rPr lang="en-US" altLang="zh-CN" sz="5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endParaRPr lang="zh-CN" altLang="en-US" sz="5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椭圆 27"/>
          <p:cNvSpPr/>
          <p:nvPr/>
        </p:nvSpPr>
        <p:spPr>
          <a:xfrm>
            <a:off x="9388790" y="4997526"/>
            <a:ext cx="980759" cy="907180"/>
          </a:xfrm>
          <a:prstGeom prst="ellipse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>
                <a:lumMod val="95000"/>
              </a:schemeClr>
            </a:solidFill>
          </a:ln>
          <a:effectLst>
            <a:outerShdw blurRad="279400" dist="279400" dir="6660000" algn="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5214" tIns="57607" rIns="115214" bIns="57607" spcCol="0" rtlCol="0" anchor="ctr"/>
          <a:lstStyle/>
          <a:p>
            <a:pPr algn="ctr"/>
            <a:r>
              <a:rPr lang="en-US" altLang="zh-CN" sz="5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endParaRPr lang="zh-CN" altLang="en-US" sz="5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249230" y="6140584"/>
            <a:ext cx="16209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背景介绍</a:t>
            </a:r>
            <a:endParaRPr lang="zh-CN" altLang="en-US" sz="2000" b="1" spc="1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299980" y="6140584"/>
            <a:ext cx="12618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项目介绍</a:t>
            </a:r>
            <a:endParaRPr lang="zh-CN" altLang="en-US" sz="2000" b="1" spc="1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726238" y="6140584"/>
            <a:ext cx="15311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财务和融资</a:t>
            </a:r>
            <a:endParaRPr lang="zh-CN" altLang="en-US" sz="2000" b="1" spc="1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5781923" y="6140584"/>
            <a:ext cx="12618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市场分析</a:t>
            </a:r>
            <a:endParaRPr lang="zh-CN" altLang="en-US" sz="2000" b="1" spc="1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9360944" y="6140584"/>
            <a:ext cx="12618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未来规划</a:t>
            </a:r>
            <a:endParaRPr lang="zh-CN" altLang="en-US" sz="2000" b="1" spc="1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椭圆 3"/>
          <p:cNvSpPr/>
          <p:nvPr/>
        </p:nvSpPr>
        <p:spPr>
          <a:xfrm>
            <a:off x="2364963" y="4997526"/>
            <a:ext cx="980759" cy="907180"/>
          </a:xfrm>
          <a:prstGeom prst="ellipse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>
                <a:lumMod val="95000"/>
              </a:schemeClr>
            </a:solidFill>
          </a:ln>
          <a:effectLst>
            <a:outerShdw blurRad="279400" dist="279400" dir="6660000" algn="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5214" tIns="57607" rIns="115214" bIns="57607" spcCol="0" rtlCol="0" anchor="ctr"/>
          <a:lstStyle/>
          <a:p>
            <a:pPr algn="ctr"/>
            <a:r>
              <a:rPr lang="en-US" altLang="zh-CN" sz="5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5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TextBox 44"/>
          <p:cNvSpPr txBox="1"/>
          <p:nvPr/>
        </p:nvSpPr>
        <p:spPr>
          <a:xfrm>
            <a:off x="7381054" y="6140584"/>
            <a:ext cx="12618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团队介绍</a:t>
            </a:r>
            <a:endParaRPr lang="zh-CN" altLang="en-US" sz="2000" b="1" spc="1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7000">
        <p:fade/>
      </p:transition>
    </mc:Choice>
    <mc:Fallback>
      <p:transition spd="med" advTm="7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720476" y="216074"/>
            <a:ext cx="155363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500" spc="1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政策背景</a:t>
            </a:r>
            <a:endParaRPr lang="zh-CN" altLang="en-US" sz="2500" spc="1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等腰三角形 10"/>
          <p:cNvSpPr/>
          <p:nvPr/>
        </p:nvSpPr>
        <p:spPr>
          <a:xfrm rot="5400000">
            <a:off x="2165751" y="358595"/>
            <a:ext cx="288032" cy="216024"/>
          </a:xfrm>
          <a:prstGeom prst="triangl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2446953" y="288082"/>
            <a:ext cx="10098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TITLE BAR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-1" y="298578"/>
            <a:ext cx="2453610" cy="443618"/>
            <a:chOff x="-1" y="298578"/>
            <a:chExt cx="2453610" cy="443618"/>
          </a:xfrm>
        </p:grpSpPr>
        <p:sp>
          <p:nvSpPr>
            <p:cNvPr id="14" name="矩形 13"/>
            <p:cNvSpPr/>
            <p:nvPr/>
          </p:nvSpPr>
          <p:spPr>
            <a:xfrm>
              <a:off x="-1" y="298578"/>
              <a:ext cx="720477" cy="312045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5" name="组合 14"/>
            <p:cNvGrpSpPr/>
            <p:nvPr/>
          </p:nvGrpSpPr>
          <p:grpSpPr>
            <a:xfrm>
              <a:off x="-1" y="648122"/>
              <a:ext cx="2453610" cy="94074"/>
              <a:chOff x="-1" y="648122"/>
              <a:chExt cx="2453610" cy="94074"/>
            </a:xfrm>
          </p:grpSpPr>
          <p:cxnSp>
            <p:nvCxnSpPr>
              <p:cNvPr id="16" name="直接连接符 15"/>
              <p:cNvCxnSpPr/>
              <p:nvPr/>
            </p:nvCxnSpPr>
            <p:spPr>
              <a:xfrm>
                <a:off x="-1" y="695159"/>
                <a:ext cx="2417780" cy="0"/>
              </a:xfrm>
              <a:prstGeom prst="line">
                <a:avLst/>
              </a:prstGeom>
              <a:ln w="1270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椭圆 16"/>
              <p:cNvSpPr/>
              <p:nvPr/>
            </p:nvSpPr>
            <p:spPr>
              <a:xfrm>
                <a:off x="2359535" y="648122"/>
                <a:ext cx="94074" cy="94074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1" name="TextBox 20"/>
          <p:cNvSpPr txBox="1"/>
          <p:nvPr/>
        </p:nvSpPr>
        <p:spPr>
          <a:xfrm>
            <a:off x="995548" y="2363957"/>
            <a:ext cx="1640483" cy="300389"/>
          </a:xfrm>
          <a:prstGeom prst="rect">
            <a:avLst/>
          </a:prstGeom>
          <a:noFill/>
        </p:spPr>
        <p:txBody>
          <a:bodyPr wrap="square" lIns="106985" tIns="53492" rIns="106985" bIns="53492" rtlCol="0">
            <a:spAutoFit/>
          </a:bodyPr>
          <a:lstStyle/>
          <a:p>
            <a:pPr>
              <a:lnSpc>
                <a:spcPts val="1500"/>
              </a:lnSpc>
            </a:pPr>
            <a:r>
              <a:rPr lang="zh-CN" altLang="en-US" sz="1300" b="1" spc="1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某某某某有限公司</a:t>
            </a:r>
            <a:endParaRPr lang="zh-CN" altLang="en-US" sz="1300" b="1" spc="1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4413" y="1459037"/>
            <a:ext cx="11522075" cy="1247457"/>
          </a:xfrm>
          <a:prstGeom prst="rect">
            <a:avLst/>
          </a:prstGeom>
        </p:spPr>
      </p:pic>
      <p:sp>
        <p:nvSpPr>
          <p:cNvPr id="4" name="对话气泡: 矩形 3"/>
          <p:cNvSpPr/>
          <p:nvPr/>
        </p:nvSpPr>
        <p:spPr>
          <a:xfrm>
            <a:off x="1296541" y="896775"/>
            <a:ext cx="3096344" cy="500731"/>
          </a:xfrm>
          <a:prstGeom prst="wedgeRect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中国共享经济发展报告</a:t>
            </a:r>
            <a:endParaRPr lang="zh-CN" altLang="en-US" dirty="0"/>
          </a:p>
        </p:txBody>
      </p:sp>
      <p:sp>
        <p:nvSpPr>
          <p:cNvPr id="5" name="对话气泡: 矩形 4"/>
          <p:cNvSpPr/>
          <p:nvPr/>
        </p:nvSpPr>
        <p:spPr>
          <a:xfrm>
            <a:off x="6553125" y="958306"/>
            <a:ext cx="3240360" cy="500731"/>
          </a:xfrm>
          <a:prstGeom prst="wedgeRect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共享出行市场不断扩大</a:t>
            </a:r>
            <a:endParaRPr lang="zh-CN" alt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6" name="墨迹 5"/>
              <p14:cNvContentPartPr/>
              <p14:nvPr/>
            </p14:nvContentPartPr>
            <p14:xfrm>
              <a:off x="6744639" y="1891739"/>
              <a:ext cx="954000" cy="1044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3"/>
            </p:blipFill>
            <p:spPr>
              <a:xfrm>
                <a:off x="6744639" y="1891739"/>
                <a:ext cx="954000" cy="104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8" name="墨迹 7"/>
              <p14:cNvContentPartPr/>
              <p14:nvPr/>
            </p14:nvContentPartPr>
            <p14:xfrm>
              <a:off x="1212879" y="2308619"/>
              <a:ext cx="401760" cy="36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5"/>
            </p:blipFill>
            <p:spPr>
              <a:xfrm>
                <a:off x="1212879" y="2308619"/>
                <a:ext cx="40176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9" name="墨迹 8"/>
              <p14:cNvContentPartPr/>
              <p14:nvPr/>
            </p14:nvContentPartPr>
            <p14:xfrm>
              <a:off x="2100279" y="2326259"/>
              <a:ext cx="497160" cy="36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7"/>
            </p:blipFill>
            <p:spPr>
              <a:xfrm>
                <a:off x="2100279" y="2326259"/>
                <a:ext cx="497160" cy="360"/>
              </a:xfrm>
              <a:prstGeom prst="rect"/>
            </p:spPr>
          </p:pic>
        </mc:Fallback>
      </mc:AlternateContent>
      <p:pic>
        <p:nvPicPr>
          <p:cNvPr id="20" name="图片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2761472"/>
            <a:ext cx="4585660" cy="2364763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22512" y="2797212"/>
            <a:ext cx="6402930" cy="3179502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1" y="5099990"/>
            <a:ext cx="4392885" cy="2100910"/>
          </a:xfrm>
          <a:prstGeom prst="rect">
            <a:avLst/>
          </a:prstGeom>
        </p:spPr>
      </p:pic>
      <p:sp>
        <p:nvSpPr>
          <p:cNvPr id="31" name="矩形 30"/>
          <p:cNvSpPr/>
          <p:nvPr/>
        </p:nvSpPr>
        <p:spPr>
          <a:xfrm>
            <a:off x="4824933" y="4104506"/>
            <a:ext cx="1584176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/>
          <p:cNvSpPr/>
          <p:nvPr/>
        </p:nvSpPr>
        <p:spPr>
          <a:xfrm>
            <a:off x="4824933" y="4680570"/>
            <a:ext cx="1512168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 32"/>
          <p:cNvSpPr/>
          <p:nvPr/>
        </p:nvSpPr>
        <p:spPr>
          <a:xfrm>
            <a:off x="4824933" y="5328642"/>
            <a:ext cx="1440160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>
            <a:off x="1212879" y="3960490"/>
            <a:ext cx="988876" cy="2890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文本框 35"/>
          <p:cNvSpPr txBox="1"/>
          <p:nvPr/>
        </p:nvSpPr>
        <p:spPr>
          <a:xfrm>
            <a:off x="4397717" y="6000571"/>
            <a:ext cx="69847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公共区域车辆全面电动化，符合</a:t>
            </a:r>
            <a:r>
              <a:rPr lang="zh-CN" altLang="en-US" sz="3600" b="1" dirty="0">
                <a:solidFill>
                  <a:srgbClr val="FF0000"/>
                </a:solidFill>
              </a:rPr>
              <a:t>“碳达峰、碳中和”</a:t>
            </a:r>
            <a:r>
              <a:rPr lang="zh-CN" altLang="en-US" sz="3200" dirty="0"/>
              <a:t>战略部署</a:t>
            </a:r>
            <a:endParaRPr lang="zh-CN" altLang="en-US" sz="32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 advTm="3718">
        <p:checker dir="vert"/>
      </p:transition>
    </mc:Choice>
    <mc:Fallback>
      <p:transition spd="slow" advTm="3718">
        <p:checke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iterate type="lt">
                                    <p:tmPct val="1049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2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 animBg="1"/>
      <p:bldP spid="12" grpId="0"/>
      <p:bldP spid="2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artisticPaintStrok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097" y="5413702"/>
            <a:ext cx="1156596" cy="1106670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7541" y="6180767"/>
            <a:ext cx="623124" cy="623124"/>
          </a:xfrm>
          <a:prstGeom prst="ellipse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720476" y="216074"/>
            <a:ext cx="151836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500" spc="1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当前痛点</a:t>
            </a:r>
            <a:endParaRPr lang="zh-CN" altLang="en-US" sz="2500" spc="1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等腰三角形 36"/>
          <p:cNvSpPr/>
          <p:nvPr/>
        </p:nvSpPr>
        <p:spPr>
          <a:xfrm rot="5400000">
            <a:off x="2165751" y="358595"/>
            <a:ext cx="288032" cy="216024"/>
          </a:xfrm>
          <a:prstGeom prst="triangl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TextBox 37"/>
          <p:cNvSpPr txBox="1"/>
          <p:nvPr/>
        </p:nvSpPr>
        <p:spPr>
          <a:xfrm>
            <a:off x="2446953" y="288082"/>
            <a:ext cx="10098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TITLE BAR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39" name="组合 38"/>
          <p:cNvGrpSpPr/>
          <p:nvPr/>
        </p:nvGrpSpPr>
        <p:grpSpPr>
          <a:xfrm>
            <a:off x="-1" y="298578"/>
            <a:ext cx="2453610" cy="443618"/>
            <a:chOff x="-1" y="298578"/>
            <a:chExt cx="2453610" cy="443618"/>
          </a:xfrm>
        </p:grpSpPr>
        <p:sp>
          <p:nvSpPr>
            <p:cNvPr id="40" name="矩形 39"/>
            <p:cNvSpPr/>
            <p:nvPr/>
          </p:nvSpPr>
          <p:spPr>
            <a:xfrm>
              <a:off x="-1" y="298578"/>
              <a:ext cx="720477" cy="312045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41" name="组合 40"/>
            <p:cNvGrpSpPr/>
            <p:nvPr/>
          </p:nvGrpSpPr>
          <p:grpSpPr>
            <a:xfrm>
              <a:off x="-1" y="648122"/>
              <a:ext cx="2453610" cy="94074"/>
              <a:chOff x="-1" y="648122"/>
              <a:chExt cx="2453610" cy="94074"/>
            </a:xfrm>
          </p:grpSpPr>
          <p:cxnSp>
            <p:nvCxnSpPr>
              <p:cNvPr id="42" name="直接连接符 41"/>
              <p:cNvCxnSpPr/>
              <p:nvPr/>
            </p:nvCxnSpPr>
            <p:spPr>
              <a:xfrm>
                <a:off x="-1" y="695159"/>
                <a:ext cx="2417780" cy="0"/>
              </a:xfrm>
              <a:prstGeom prst="line">
                <a:avLst/>
              </a:prstGeom>
              <a:ln w="1270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3" name="椭圆 42"/>
              <p:cNvSpPr/>
              <p:nvPr/>
            </p:nvSpPr>
            <p:spPr>
              <a:xfrm>
                <a:off x="2359535" y="648122"/>
                <a:ext cx="94074" cy="94074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253" y="2664346"/>
            <a:ext cx="2381267" cy="2537255"/>
          </a:xfrm>
          <a:prstGeom prst="rect">
            <a:avLst/>
          </a:prstGeom>
        </p:spPr>
      </p:pic>
      <p:pic>
        <p:nvPicPr>
          <p:cNvPr id="7" name="图片 6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0836" y="2664345"/>
            <a:ext cx="2383200" cy="2538000"/>
          </a:xfrm>
          <a:prstGeom prst="rect">
            <a:avLst/>
          </a:prstGeom>
        </p:spPr>
      </p:pic>
      <p:pic>
        <p:nvPicPr>
          <p:cNvPr id="9" name="图片 8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9229" y="2736354"/>
            <a:ext cx="2383200" cy="253800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747253" y="1080169"/>
            <a:ext cx="933426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当前共享单车市场上存在有车无电、乱摆乱停、无人维修等现象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/>
            <a:r>
              <a:rPr lang="zh-CN" altLang="en-US" sz="4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“三无问题”</a:t>
            </a:r>
            <a:endParaRPr lang="zh-CN" altLang="en-US" sz="4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720476" y="5616674"/>
            <a:ext cx="26642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有车              电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888829" y="5616674"/>
            <a:ext cx="24552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杂乱             序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1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artisticPaintStrok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4441" y="5404569"/>
            <a:ext cx="1156596" cy="110667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1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artisticPaintStrok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0545" y="5404569"/>
            <a:ext cx="1156596" cy="1106670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7874904" y="5671583"/>
            <a:ext cx="2232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人维修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 advTm="20055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18" dur="800" fill="hold"/>
                                        <p:tgtEl>
                                          <p:spTgt spid="2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6" presetClass="emph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20" dur="800" fill="hold"/>
                                        <p:tgtEl>
                                          <p:spTgt spid="27"/>
                                        </p:tgtEl>
                                      </p:cBhvr>
                                      <p:by x="60000" y="6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7" grpId="0" animBg="1"/>
      <p:bldP spid="3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720476" y="216074"/>
            <a:ext cx="151836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500" spc="1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项目介绍</a:t>
            </a:r>
            <a:endParaRPr lang="zh-CN" altLang="en-US" sz="2500" spc="1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等腰三角形 18"/>
          <p:cNvSpPr/>
          <p:nvPr/>
        </p:nvSpPr>
        <p:spPr>
          <a:xfrm rot="5400000">
            <a:off x="2165751" y="358595"/>
            <a:ext cx="288032" cy="216024"/>
          </a:xfrm>
          <a:prstGeom prst="triangl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2446953" y="288082"/>
            <a:ext cx="10098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TITLE BAR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-1" y="298578"/>
            <a:ext cx="2453610" cy="443618"/>
            <a:chOff x="-1" y="298578"/>
            <a:chExt cx="2453610" cy="443618"/>
          </a:xfrm>
        </p:grpSpPr>
        <p:sp>
          <p:nvSpPr>
            <p:cNvPr id="22" name="矩形 21"/>
            <p:cNvSpPr/>
            <p:nvPr/>
          </p:nvSpPr>
          <p:spPr>
            <a:xfrm>
              <a:off x="-1" y="298578"/>
              <a:ext cx="720477" cy="312045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3" name="组合 22"/>
            <p:cNvGrpSpPr/>
            <p:nvPr/>
          </p:nvGrpSpPr>
          <p:grpSpPr>
            <a:xfrm>
              <a:off x="-1" y="648122"/>
              <a:ext cx="2453610" cy="94074"/>
              <a:chOff x="-1" y="648122"/>
              <a:chExt cx="2453610" cy="94074"/>
            </a:xfrm>
          </p:grpSpPr>
          <p:cxnSp>
            <p:nvCxnSpPr>
              <p:cNvPr id="24" name="直接连接符 23"/>
              <p:cNvCxnSpPr/>
              <p:nvPr/>
            </p:nvCxnSpPr>
            <p:spPr>
              <a:xfrm>
                <a:off x="-1" y="695159"/>
                <a:ext cx="2417780" cy="0"/>
              </a:xfrm>
              <a:prstGeom prst="line">
                <a:avLst/>
              </a:prstGeom>
              <a:ln w="1270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椭圆 24"/>
              <p:cNvSpPr/>
              <p:nvPr/>
            </p:nvSpPr>
            <p:spPr>
              <a:xfrm>
                <a:off x="2359535" y="648122"/>
                <a:ext cx="94074" cy="94074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cxnSp>
        <p:nvCxnSpPr>
          <p:cNvPr id="48" name="直接连接符 47"/>
          <p:cNvCxnSpPr/>
          <p:nvPr/>
        </p:nvCxnSpPr>
        <p:spPr>
          <a:xfrm>
            <a:off x="41514" y="936154"/>
            <a:ext cx="4536505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144413" y="1224186"/>
            <a:ext cx="511256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针对当前的“三无”现象，团队针对性地设计出了</a:t>
            </a: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解决方案</a:t>
            </a:r>
            <a:endParaRPr lang="zh-CN" altLang="en-US" sz="2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60511"/>
            <a:ext cx="6081757" cy="3824315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576461" y="2232298"/>
            <a:ext cx="3816424" cy="85968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搭建智慧行运维管理平台</a:t>
            </a:r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7101" y="3528442"/>
            <a:ext cx="4536504" cy="3064738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6337101" y="2304306"/>
            <a:ext cx="4464496" cy="78768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快速充电系统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Tm="5000">
        <p14:flash/>
      </p:transition>
    </mc:Choice>
    <mc:Fallback>
      <p:transition spd="slow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 animBg="1"/>
      <p:bldP spid="2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8829" y="2016274"/>
            <a:ext cx="4641318" cy="4641318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8989" y="2634229"/>
            <a:ext cx="1944216" cy="3384376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720476" y="216074"/>
            <a:ext cx="163905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500" spc="1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解决方案</a:t>
            </a:r>
            <a:endParaRPr lang="zh-CN" altLang="en-US" sz="2500" spc="1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等腰三角形 22"/>
          <p:cNvSpPr/>
          <p:nvPr/>
        </p:nvSpPr>
        <p:spPr>
          <a:xfrm rot="5400000">
            <a:off x="2230456" y="358595"/>
            <a:ext cx="288032" cy="216024"/>
          </a:xfrm>
          <a:prstGeom prst="triangl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2455443" y="288082"/>
            <a:ext cx="10098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TITLE BAR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-1" y="298578"/>
            <a:ext cx="2453610" cy="443618"/>
            <a:chOff x="-1" y="298578"/>
            <a:chExt cx="2453610" cy="443618"/>
          </a:xfrm>
        </p:grpSpPr>
        <p:sp>
          <p:nvSpPr>
            <p:cNvPr id="26" name="矩形 25"/>
            <p:cNvSpPr/>
            <p:nvPr/>
          </p:nvSpPr>
          <p:spPr>
            <a:xfrm>
              <a:off x="-1" y="298578"/>
              <a:ext cx="720477" cy="312045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7" name="组合 26"/>
            <p:cNvGrpSpPr/>
            <p:nvPr/>
          </p:nvGrpSpPr>
          <p:grpSpPr>
            <a:xfrm>
              <a:off x="-1" y="648122"/>
              <a:ext cx="2453610" cy="94074"/>
              <a:chOff x="-1" y="648122"/>
              <a:chExt cx="2453610" cy="94074"/>
            </a:xfrm>
          </p:grpSpPr>
          <p:cxnSp>
            <p:nvCxnSpPr>
              <p:cNvPr id="28" name="直接连接符 27"/>
              <p:cNvCxnSpPr/>
              <p:nvPr/>
            </p:nvCxnSpPr>
            <p:spPr>
              <a:xfrm>
                <a:off x="-1" y="695159"/>
                <a:ext cx="2417780" cy="0"/>
              </a:xfrm>
              <a:prstGeom prst="line">
                <a:avLst/>
              </a:prstGeom>
              <a:ln w="1270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椭圆 28"/>
              <p:cNvSpPr/>
              <p:nvPr/>
            </p:nvSpPr>
            <p:spPr>
              <a:xfrm>
                <a:off x="2359535" y="648122"/>
                <a:ext cx="94074" cy="94074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</p:grpSp>
      <p:cxnSp>
        <p:nvCxnSpPr>
          <p:cNvPr id="11" name="直接连接符 10"/>
          <p:cNvCxnSpPr/>
          <p:nvPr/>
        </p:nvCxnSpPr>
        <p:spPr>
          <a:xfrm>
            <a:off x="720476" y="936154"/>
            <a:ext cx="10081121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7430338" y="1800250"/>
            <a:ext cx="4088953" cy="50321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4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</a:t>
            </a: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安全</a:t>
            </a:r>
            <a:endParaRPr lang="en-US" altLang="zh-CN"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实时定位跟踪、电子围栏、防丢寻车、确保每辆车都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“实名化”</a:t>
            </a:r>
            <a:endParaRPr lang="en-US" altLang="zh-CN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4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智</a:t>
            </a: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控制</a:t>
            </a:r>
            <a:endParaRPr lang="en-US" altLang="zh-CN"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随时查看站点内所有车辆的实时监测数据，对其进行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“智能管控”</a:t>
            </a:r>
            <a:endParaRPr lang="en-US" altLang="zh-CN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4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留</a:t>
            </a: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发现</a:t>
            </a:r>
            <a:endParaRPr lang="en-US" altLang="zh-CN"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实时定位不在站点内的车辆，工作人员及时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“搜寻、调度”</a:t>
            </a:r>
            <a:endParaRPr lang="zh-CN" altLang="en-US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461" y="2761766"/>
            <a:ext cx="4228128" cy="3109114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653409" y="1713552"/>
            <a:ext cx="3600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内部人员管理平台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5647">
        <p14:ripple dir="lu"/>
      </p:transition>
    </mc:Choice>
    <mc:Fallback>
      <p:transition spd="slow" advTm="564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8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 animBg="1"/>
      <p:bldP spid="2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TextBox 213"/>
          <p:cNvSpPr txBox="1"/>
          <p:nvPr/>
        </p:nvSpPr>
        <p:spPr>
          <a:xfrm>
            <a:off x="720476" y="216074"/>
            <a:ext cx="151836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500" spc="1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解决方案</a:t>
            </a:r>
            <a:endParaRPr lang="zh-CN" altLang="en-US" sz="2500" spc="1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5" name="等腰三角形 214"/>
          <p:cNvSpPr/>
          <p:nvPr/>
        </p:nvSpPr>
        <p:spPr>
          <a:xfrm rot="5400000">
            <a:off x="2165751" y="358595"/>
            <a:ext cx="288032" cy="216024"/>
          </a:xfrm>
          <a:prstGeom prst="triangl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6" name="TextBox 215"/>
          <p:cNvSpPr txBox="1"/>
          <p:nvPr/>
        </p:nvSpPr>
        <p:spPr>
          <a:xfrm>
            <a:off x="2446953" y="288082"/>
            <a:ext cx="10098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TITLE BAR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217" name="组合 216"/>
          <p:cNvGrpSpPr/>
          <p:nvPr/>
        </p:nvGrpSpPr>
        <p:grpSpPr>
          <a:xfrm>
            <a:off x="-1" y="298578"/>
            <a:ext cx="2453610" cy="443618"/>
            <a:chOff x="-1" y="298578"/>
            <a:chExt cx="2453610" cy="443618"/>
          </a:xfrm>
        </p:grpSpPr>
        <p:sp>
          <p:nvSpPr>
            <p:cNvPr id="218" name="矩形 217"/>
            <p:cNvSpPr/>
            <p:nvPr/>
          </p:nvSpPr>
          <p:spPr>
            <a:xfrm>
              <a:off x="-1" y="298578"/>
              <a:ext cx="720477" cy="312045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19" name="组合 218"/>
            <p:cNvGrpSpPr/>
            <p:nvPr/>
          </p:nvGrpSpPr>
          <p:grpSpPr>
            <a:xfrm>
              <a:off x="-1" y="648122"/>
              <a:ext cx="2453610" cy="94074"/>
              <a:chOff x="-1" y="648122"/>
              <a:chExt cx="2453610" cy="94074"/>
            </a:xfrm>
          </p:grpSpPr>
          <p:cxnSp>
            <p:nvCxnSpPr>
              <p:cNvPr id="220" name="直接连接符 219"/>
              <p:cNvCxnSpPr/>
              <p:nvPr/>
            </p:nvCxnSpPr>
            <p:spPr>
              <a:xfrm>
                <a:off x="-1" y="695159"/>
                <a:ext cx="2417780" cy="0"/>
              </a:xfrm>
              <a:prstGeom prst="line">
                <a:avLst/>
              </a:prstGeom>
              <a:ln w="1270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1" name="椭圆 220"/>
              <p:cNvSpPr/>
              <p:nvPr/>
            </p:nvSpPr>
            <p:spPr>
              <a:xfrm>
                <a:off x="2359535" y="648122"/>
                <a:ext cx="94074" cy="94074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" name="文本框 1"/>
          <p:cNvSpPr txBox="1"/>
          <p:nvPr/>
        </p:nvSpPr>
        <p:spPr>
          <a:xfrm>
            <a:off x="546652" y="1149741"/>
            <a:ext cx="3384376" cy="52322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快速充电系统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5213" y="2133651"/>
            <a:ext cx="2845844" cy="210787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5496" y="1691005"/>
            <a:ext cx="1514487" cy="41513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137" y="4613332"/>
            <a:ext cx="2722105" cy="2016224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797593"/>
            <a:ext cx="3579417" cy="5403307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841" y="2404006"/>
            <a:ext cx="675575" cy="93095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6229" y="3569881"/>
            <a:ext cx="803187" cy="1043451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4154" y="4833774"/>
            <a:ext cx="815262" cy="1195787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8839" y="1822627"/>
            <a:ext cx="548733" cy="295746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7489230" y="4286010"/>
            <a:ext cx="187220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换电池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8641357" y="6696794"/>
            <a:ext cx="2016224" cy="43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有线快充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3693571" y="2736354"/>
            <a:ext cx="3168352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清洁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：利用光伏发电，实现站点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清洁、自主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供电。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3693571" y="3828868"/>
            <a:ext cx="3168352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快速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：首创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PPS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充电方式，直接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提升</a:t>
            </a: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42%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的充电速度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3693571" y="5317750"/>
            <a:ext cx="316835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安全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：采用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DSP+FPGA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控制系统与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BMS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电池管理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双重保护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 advTm="3879">
        <p14:ripple/>
      </p:transition>
    </mc:Choice>
    <mc:Fallback>
      <p:transition spd="slow" advTm="387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4" grpId="0"/>
      <p:bldP spid="215" grpId="0" animBg="1"/>
      <p:bldP spid="21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TextBox 213"/>
          <p:cNvSpPr txBox="1"/>
          <p:nvPr/>
        </p:nvSpPr>
        <p:spPr>
          <a:xfrm>
            <a:off x="720476" y="216074"/>
            <a:ext cx="151836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500" spc="1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就业效应</a:t>
            </a:r>
            <a:endParaRPr lang="zh-CN" altLang="en-US" sz="2500" spc="1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5" name="等腰三角形 214"/>
          <p:cNvSpPr/>
          <p:nvPr/>
        </p:nvSpPr>
        <p:spPr>
          <a:xfrm rot="5400000">
            <a:off x="2165751" y="358595"/>
            <a:ext cx="288032" cy="216024"/>
          </a:xfrm>
          <a:prstGeom prst="triangl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6" name="TextBox 215"/>
          <p:cNvSpPr txBox="1"/>
          <p:nvPr/>
        </p:nvSpPr>
        <p:spPr>
          <a:xfrm>
            <a:off x="2446953" y="288082"/>
            <a:ext cx="10098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TITLE BAR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217" name="组合 216"/>
          <p:cNvGrpSpPr/>
          <p:nvPr/>
        </p:nvGrpSpPr>
        <p:grpSpPr>
          <a:xfrm>
            <a:off x="-1" y="298578"/>
            <a:ext cx="2453610" cy="443618"/>
            <a:chOff x="-1" y="298578"/>
            <a:chExt cx="2453610" cy="443618"/>
          </a:xfrm>
        </p:grpSpPr>
        <p:sp>
          <p:nvSpPr>
            <p:cNvPr id="218" name="矩形 217"/>
            <p:cNvSpPr/>
            <p:nvPr/>
          </p:nvSpPr>
          <p:spPr>
            <a:xfrm>
              <a:off x="-1" y="298578"/>
              <a:ext cx="720477" cy="312045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19" name="组合 218"/>
            <p:cNvGrpSpPr/>
            <p:nvPr/>
          </p:nvGrpSpPr>
          <p:grpSpPr>
            <a:xfrm>
              <a:off x="-1" y="648122"/>
              <a:ext cx="2453610" cy="94074"/>
              <a:chOff x="-1" y="648122"/>
              <a:chExt cx="2453610" cy="94074"/>
            </a:xfrm>
          </p:grpSpPr>
          <p:cxnSp>
            <p:nvCxnSpPr>
              <p:cNvPr id="220" name="直接连接符 219"/>
              <p:cNvCxnSpPr/>
              <p:nvPr/>
            </p:nvCxnSpPr>
            <p:spPr>
              <a:xfrm>
                <a:off x="-1" y="695159"/>
                <a:ext cx="2417780" cy="0"/>
              </a:xfrm>
              <a:prstGeom prst="line">
                <a:avLst/>
              </a:prstGeom>
              <a:ln w="1270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1" name="椭圆 220"/>
              <p:cNvSpPr/>
              <p:nvPr/>
            </p:nvSpPr>
            <p:spPr>
              <a:xfrm>
                <a:off x="2359535" y="648122"/>
                <a:ext cx="94074" cy="94074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224186"/>
            <a:ext cx="11522075" cy="2240046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368549" y="2592338"/>
            <a:ext cx="576064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4320877" y="2592338"/>
            <a:ext cx="1512168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9217421" y="2592338"/>
            <a:ext cx="1728192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对话气泡: 矩形 12"/>
          <p:cNvSpPr/>
          <p:nvPr/>
        </p:nvSpPr>
        <p:spPr>
          <a:xfrm>
            <a:off x="318603" y="1681205"/>
            <a:ext cx="6234522" cy="454114"/>
          </a:xfrm>
          <a:prstGeom prst="wedgeRectCallout">
            <a:avLst>
              <a:gd name="adj1" fmla="val -44667"/>
              <a:gd name="adj2" fmla="val 8164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共享电单车平台人力资源组织现状和特点研究报告</a:t>
            </a:r>
            <a:endParaRPr lang="zh-CN" altLang="en-US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7501" y="3528442"/>
            <a:ext cx="681612" cy="681612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087" y="4392538"/>
            <a:ext cx="1838338" cy="1228734"/>
          </a:xfrm>
          <a:prstGeom prst="rect">
            <a:avLst/>
          </a:prstGeom>
        </p:spPr>
      </p:pic>
      <p:cxnSp>
        <p:nvCxnSpPr>
          <p:cNvPr id="23" name="直接连接符 22"/>
          <p:cNvCxnSpPr/>
          <p:nvPr/>
        </p:nvCxnSpPr>
        <p:spPr>
          <a:xfrm>
            <a:off x="144413" y="4248522"/>
            <a:ext cx="11377662" cy="0"/>
          </a:xfrm>
          <a:prstGeom prst="line">
            <a:avLst/>
          </a:prstGeom>
          <a:ln w="57150"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图片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3285" y="4392538"/>
            <a:ext cx="1838338" cy="1228734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8949" y="4392538"/>
            <a:ext cx="1838338" cy="1223971"/>
          </a:xfrm>
          <a:prstGeom prst="rect">
            <a:avLst/>
          </a:prstGeom>
        </p:spPr>
      </p:pic>
      <p:sp>
        <p:nvSpPr>
          <p:cNvPr id="31" name="文本框 30"/>
          <p:cNvSpPr txBox="1"/>
          <p:nvPr/>
        </p:nvSpPr>
        <p:spPr>
          <a:xfrm>
            <a:off x="615274" y="5808853"/>
            <a:ext cx="2808312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为了共享电动车的维护需要大量建筑性人员建设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E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站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4536901" y="5808853"/>
            <a:ext cx="280831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对线上平台工作人员进行管理等技术培训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7633245" y="5808853"/>
            <a:ext cx="280831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入校招人，学历低的毕业生也可就业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 advTm="7173">
        <p14:ripple/>
      </p:transition>
    </mc:Choice>
    <mc:Fallback>
      <p:transition spd="slow" advTm="717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4" grpId="0"/>
      <p:bldP spid="215" grpId="0" animBg="1"/>
      <p:bldP spid="21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TextBox 213"/>
          <p:cNvSpPr txBox="1"/>
          <p:nvPr/>
        </p:nvSpPr>
        <p:spPr>
          <a:xfrm>
            <a:off x="720476" y="216074"/>
            <a:ext cx="151836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500" spc="1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就业效应</a:t>
            </a:r>
            <a:endParaRPr lang="zh-CN" altLang="en-US" sz="2500" spc="1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5" name="等腰三角形 214"/>
          <p:cNvSpPr/>
          <p:nvPr/>
        </p:nvSpPr>
        <p:spPr>
          <a:xfrm rot="5400000">
            <a:off x="2165751" y="358595"/>
            <a:ext cx="288032" cy="216024"/>
          </a:xfrm>
          <a:prstGeom prst="triangl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6" name="TextBox 215"/>
          <p:cNvSpPr txBox="1"/>
          <p:nvPr/>
        </p:nvSpPr>
        <p:spPr>
          <a:xfrm>
            <a:off x="2446953" y="288082"/>
            <a:ext cx="10098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TITLE BAR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217" name="组合 216"/>
          <p:cNvGrpSpPr/>
          <p:nvPr/>
        </p:nvGrpSpPr>
        <p:grpSpPr>
          <a:xfrm>
            <a:off x="-1" y="298578"/>
            <a:ext cx="2453610" cy="443618"/>
            <a:chOff x="-1" y="298578"/>
            <a:chExt cx="2453610" cy="443618"/>
          </a:xfrm>
        </p:grpSpPr>
        <p:sp>
          <p:nvSpPr>
            <p:cNvPr id="218" name="矩形 217"/>
            <p:cNvSpPr/>
            <p:nvPr/>
          </p:nvSpPr>
          <p:spPr>
            <a:xfrm>
              <a:off x="-1" y="298578"/>
              <a:ext cx="720477" cy="312045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19" name="组合 218"/>
            <p:cNvGrpSpPr/>
            <p:nvPr/>
          </p:nvGrpSpPr>
          <p:grpSpPr>
            <a:xfrm>
              <a:off x="-1" y="648122"/>
              <a:ext cx="2453610" cy="94074"/>
              <a:chOff x="-1" y="648122"/>
              <a:chExt cx="2453610" cy="94074"/>
            </a:xfrm>
          </p:grpSpPr>
          <p:cxnSp>
            <p:nvCxnSpPr>
              <p:cNvPr id="220" name="直接连接符 219"/>
              <p:cNvCxnSpPr/>
              <p:nvPr/>
            </p:nvCxnSpPr>
            <p:spPr>
              <a:xfrm>
                <a:off x="-1" y="695159"/>
                <a:ext cx="2417780" cy="0"/>
              </a:xfrm>
              <a:prstGeom prst="line">
                <a:avLst/>
              </a:prstGeom>
              <a:ln w="1270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1" name="椭圆 220"/>
              <p:cNvSpPr/>
              <p:nvPr/>
            </p:nvSpPr>
            <p:spPr>
              <a:xfrm>
                <a:off x="2359535" y="648122"/>
                <a:ext cx="94074" cy="94074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pic>
        <p:nvPicPr>
          <p:cNvPr id="21" name="图片 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406" y="1224185"/>
            <a:ext cx="5472608" cy="2560499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365" y="1044277"/>
            <a:ext cx="5713671" cy="3232114"/>
          </a:xfrm>
          <a:prstGeom prst="rect">
            <a:avLst/>
          </a:prstGeom>
        </p:spPr>
      </p:pic>
      <p:pic>
        <p:nvPicPr>
          <p:cNvPr id="37" name="图片 36"/>
          <p:cNvPicPr/>
          <p:nvPr/>
        </p:nvPicPr>
        <p:blipFill>
          <a:blip r:embed="rId2"/>
          <a:stretch>
            <a:fillRect/>
          </a:stretch>
        </p:blipFill>
        <p:spPr>
          <a:xfrm>
            <a:off x="5781838" y="1044277"/>
            <a:ext cx="5756903" cy="3232800"/>
          </a:xfrm>
          <a:prstGeom prst="rect">
            <a:avLst/>
          </a:prstGeom>
        </p:spPr>
      </p:pic>
      <p:pic>
        <p:nvPicPr>
          <p:cNvPr id="39" name="图片 3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7868" y="4157729"/>
            <a:ext cx="6120680" cy="597140"/>
          </a:xfrm>
          <a:prstGeom prst="rect">
            <a:avLst/>
          </a:prstGeom>
        </p:spPr>
      </p:pic>
      <p:sp>
        <p:nvSpPr>
          <p:cNvPr id="40" name="对话气泡: 矩形 39"/>
          <p:cNvSpPr/>
          <p:nvPr/>
        </p:nvSpPr>
        <p:spPr>
          <a:xfrm>
            <a:off x="1008510" y="4431378"/>
            <a:ext cx="3528392" cy="971991"/>
          </a:xfrm>
          <a:prstGeom prst="wedgeRectCallout">
            <a:avLst>
              <a:gd name="adj1" fmla="val -896"/>
              <a:gd name="adj2" fmla="val -90228"/>
            </a:avLst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共享电单车部门吸纳了一定数量的失业或无业工作者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2664693" y="2880370"/>
            <a:ext cx="504056" cy="10842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文本框 41"/>
          <p:cNvSpPr txBox="1"/>
          <p:nvPr/>
        </p:nvSpPr>
        <p:spPr>
          <a:xfrm>
            <a:off x="6985173" y="5184626"/>
            <a:ext cx="36724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为零就业家庭提供了岗位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箭头: 上 42"/>
          <p:cNvSpPr/>
          <p:nvPr/>
        </p:nvSpPr>
        <p:spPr>
          <a:xfrm>
            <a:off x="9433179" y="4650122"/>
            <a:ext cx="432048" cy="534504"/>
          </a:xfrm>
          <a:prstGeom prst="upArrow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矩形 54"/>
          <p:cNvSpPr/>
          <p:nvPr/>
        </p:nvSpPr>
        <p:spPr>
          <a:xfrm>
            <a:off x="9361437" y="4276391"/>
            <a:ext cx="756085" cy="3737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 advTm="7173">
        <p14:ripple/>
      </p:transition>
    </mc:Choice>
    <mc:Fallback>
      <p:transition spd="slow" advTm="717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4" grpId="0"/>
      <p:bldP spid="215" grpId="0" animBg="1"/>
      <p:bldP spid="216" grpId="0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1703</Words>
  <Application>WPS 演示</Application>
  <PresentationFormat>自定义</PresentationFormat>
  <Paragraphs>323</Paragraphs>
  <Slides>19</Slides>
  <Notes>17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31" baseType="lpstr">
      <vt:lpstr>Arial</vt:lpstr>
      <vt:lpstr>宋体</vt:lpstr>
      <vt:lpstr>Wingdings</vt:lpstr>
      <vt:lpstr>微软雅黑</vt:lpstr>
      <vt:lpstr>楷体</vt:lpstr>
      <vt:lpstr>Arial</vt:lpstr>
      <vt:lpstr>黑体</vt:lpstr>
      <vt:lpstr>Source Sans Pro</vt:lpstr>
      <vt:lpstr>Arial Unicode MS</vt:lpstr>
      <vt:lpstr>Calibri</vt:lpstr>
      <vt:lpstr>Malgun Gothic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Administrator</cp:lastModifiedBy>
  <cp:revision>265</cp:revision>
  <dcterms:created xsi:type="dcterms:W3CDTF">2015-10-31T00:58:00Z</dcterms:created>
  <dcterms:modified xsi:type="dcterms:W3CDTF">2023-06-21T17:22:17Z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2052-10.8.2.6666</vt:lpwstr>
  </property>
</Properties>
</file>